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316" r:id="rId6"/>
    <p:sldMasterId id="2147484346" r:id="rId7"/>
  </p:sldMasterIdLst>
  <p:notesMasterIdLst>
    <p:notesMasterId r:id="rId30"/>
  </p:notesMasterIdLst>
  <p:handoutMasterIdLst>
    <p:handoutMasterId r:id="rId31"/>
  </p:handoutMasterIdLst>
  <p:sldIdLst>
    <p:sldId id="1441" r:id="rId8"/>
    <p:sldId id="1454" r:id="rId9"/>
    <p:sldId id="1455" r:id="rId10"/>
    <p:sldId id="1456" r:id="rId11"/>
    <p:sldId id="1457" r:id="rId12"/>
    <p:sldId id="1458" r:id="rId13"/>
    <p:sldId id="1459" r:id="rId14"/>
    <p:sldId id="1460" r:id="rId15"/>
    <p:sldId id="1461" r:id="rId16"/>
    <p:sldId id="1462" r:id="rId17"/>
    <p:sldId id="1463" r:id="rId18"/>
    <p:sldId id="1464" r:id="rId19"/>
    <p:sldId id="1465" r:id="rId20"/>
    <p:sldId id="1466" r:id="rId21"/>
    <p:sldId id="1473" r:id="rId22"/>
    <p:sldId id="1472" r:id="rId23"/>
    <p:sldId id="1453" r:id="rId24"/>
    <p:sldId id="1470" r:id="rId25"/>
    <p:sldId id="1469" r:id="rId26"/>
    <p:sldId id="1471" r:id="rId27"/>
    <p:sldId id="1467" r:id="rId28"/>
    <p:sldId id="1468" r:id="rId2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0E2"/>
    <a:srgbClr val="672A7B"/>
    <a:srgbClr val="505050"/>
    <a:srgbClr val="FFFFFF"/>
    <a:srgbClr val="00188F"/>
    <a:srgbClr val="4D9ED7"/>
    <a:srgbClr val="002050"/>
    <a:srgbClr val="008272"/>
    <a:srgbClr val="00000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74" autoAdjust="0"/>
    <p:restoredTop sz="81541" autoAdjust="0"/>
  </p:normalViewPr>
  <p:slideViewPr>
    <p:cSldViewPr snapToObjects="1">
      <p:cViewPr>
        <p:scale>
          <a:sx n="87" d="100"/>
          <a:sy n="87" d="100"/>
        </p:scale>
        <p:origin x="-90" y="-108"/>
      </p:cViewPr>
      <p:guideLst>
        <p:guide orient="horz" pos="2203"/>
        <p:guide pos="3917"/>
      </p:guideLst>
    </p:cSldViewPr>
  </p:slideViewPr>
  <p:outlineViewPr>
    <p:cViewPr>
      <p:scale>
        <a:sx n="33" d="100"/>
        <a:sy n="33" d="100"/>
      </p:scale>
      <p:origin x="0" y="-7816"/>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3/13/2016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TechReady 21</a:t>
            </a: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TechReady 21</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3/13/2016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3/13/2016</a:t>
            </a:fld>
            <a:endParaRPr kumimoji="0" lang="en-US" sz="1800" b="0" i="0" u="none" strike="noStrike" kern="0" cap="none" spc="0" normalizeH="0" baseline="0" noProof="0" dirty="0">
              <a:ln>
                <a:noFill/>
              </a:ln>
              <a:solidFill>
                <a:prstClr val="black"/>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73828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3/13/2016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68785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661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661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E3F9B6-0E73-4FCA-9CC7-5818A4133EAB}" type="datetime1">
              <a:rPr lang="en-US" smtClean="0"/>
              <a:t>3/13/2016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01094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3/13/2016 6:31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5643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3/13/2016 6:31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0665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3/13/2016 6:31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2905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3/13/2016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390293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Build 2015</a:t>
            </a: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3/13/2016 6:31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4025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3/13/2016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36997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116678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9" Type="http://schemas.openxmlformats.org/officeDocument/2006/relationships/image" Target="../media/image15.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image" Target="../media/image15.emf"/></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 Id="rId5" Type="http://schemas.openxmlformats.org/officeDocument/2006/relationships/image" Target="../media/image4.png"/><Relationship Id="rId4" Type="http://schemas.microsoft.com/office/2007/relationships/hdphoto" Target="../media/hdphoto1.wdp"/></Relationships>
</file>

<file path=ppt/slideLayouts/_rels/slideLayout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0"/>
            <a:ext cx="1552931" cy="33266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9280" y="493939"/>
            <a:ext cx="7142451" cy="1371600"/>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extLst mod="1">
    <p:ext uri="{DCECCB84-F9BA-43D5-87BE-67443E8EF086}">
      <p15:sldGuideLst xmlns:p15="http://schemas.microsoft.com/office/powerpoint/2012/main" xmlns="">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a:t>Click to edit Master title style</a:t>
            </a:r>
            <a:endParaRPr lang="en-US" dirty="0"/>
          </a:p>
        </p:txBody>
      </p:sp>
      <p:sp>
        <p:nvSpPr>
          <p:cNvPr id="4" name="Text Placeholder 3"/>
          <p:cNvSpPr>
            <a:spLocks noGrp="1"/>
          </p:cNvSpPr>
          <p:nvPr>
            <p:ph type="body" sz="quarter" idx="10"/>
          </p:nvPr>
        </p:nvSpPr>
        <p:spPr>
          <a:xfrm>
            <a:off x="274642" y="1212849"/>
            <a:ext cx="5486399" cy="2425279"/>
          </a:xfrm>
        </p:spPr>
        <p:txBody>
          <a:bodyPr wrap="square">
            <a:spAutoFit/>
          </a:bodyPr>
          <a:lstStyle>
            <a:lvl1pPr marL="287205" indent="-287205">
              <a:spcBef>
                <a:spcPts val="1224"/>
              </a:spcBef>
              <a:buClr>
                <a:schemeClr val="tx2"/>
              </a:buClr>
              <a:buFont typeface="Wingdings" panose="05000000000000000000" pitchFamily="2" charset="2"/>
              <a:buChar char="§"/>
              <a:defRPr sz="3198">
                <a:gradFill>
                  <a:gsLst>
                    <a:gs pos="19469">
                      <a:schemeClr val="tx2"/>
                    </a:gs>
                    <a:gs pos="32000">
                      <a:schemeClr val="tx2"/>
                    </a:gs>
                  </a:gsLst>
                  <a:lin ang="5400000" scaled="0"/>
                </a:gradFill>
              </a:defRPr>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05" indent="-287205">
              <a:spcBef>
                <a:spcPts val="1224"/>
              </a:spcBef>
              <a:buClr>
                <a:schemeClr val="tx2"/>
              </a:buClr>
              <a:buFont typeface="Wingdings" panose="05000000000000000000" pitchFamily="2" charset="2"/>
              <a:buChar char="§"/>
              <a:defRPr sz="3198">
                <a:gradFill>
                  <a:gsLst>
                    <a:gs pos="19469">
                      <a:schemeClr val="tx2"/>
                    </a:gs>
                    <a:gs pos="32000">
                      <a:schemeClr val="tx2"/>
                    </a:gs>
                  </a:gsLst>
                  <a:lin ang="5400000" scaled="0"/>
                </a:gradFill>
              </a:defRPr>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9325152"/>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a:t>Click to edit Master title style</a:t>
            </a:r>
            <a:endParaRPr lang="en-US" dirty="0"/>
          </a:p>
        </p:txBody>
      </p:sp>
      <p:sp>
        <p:nvSpPr>
          <p:cNvPr id="4" name="Text Placeholder 3"/>
          <p:cNvSpPr>
            <a:spLocks noGrp="1"/>
          </p:cNvSpPr>
          <p:nvPr>
            <p:ph type="body" sz="quarter" idx="10"/>
          </p:nvPr>
        </p:nvSpPr>
        <p:spPr>
          <a:xfrm>
            <a:off x="274642" y="1212849"/>
            <a:ext cx="5486399" cy="2425279"/>
          </a:xfrm>
        </p:spPr>
        <p:txBody>
          <a:bodyPr wrap="square">
            <a:spAutoFit/>
          </a:bodyPr>
          <a:lstStyle>
            <a:lvl1pPr marL="287205" indent="-287205">
              <a:spcBef>
                <a:spcPts val="1224"/>
              </a:spcBef>
              <a:buClr>
                <a:schemeClr val="tx1"/>
              </a:buClr>
              <a:buFont typeface="Wingdings" panose="05000000000000000000" pitchFamily="2" charset="2"/>
              <a:buChar char="§"/>
              <a:defRPr sz="3198"/>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205" indent="-287205">
              <a:spcBef>
                <a:spcPts val="1224"/>
              </a:spcBef>
              <a:buClr>
                <a:schemeClr val="tx1"/>
              </a:buClr>
              <a:buFont typeface="Wingdings" panose="05000000000000000000" pitchFamily="2" charset="2"/>
              <a:buChar char="§"/>
              <a:defRPr sz="3198"/>
            </a:lvl1pPr>
            <a:lvl2pPr marL="530919" indent="-233086">
              <a:buFont typeface="Wingdings" panose="05000000000000000000" pitchFamily="2" charset="2"/>
              <a:buChar char="§"/>
              <a:defRPr sz="2400"/>
            </a:lvl2pPr>
            <a:lvl3pPr marL="699260" indent="-168341">
              <a:buFont typeface="Wingdings" panose="05000000000000000000" pitchFamily="2" charset="2"/>
              <a:buChar char="§"/>
              <a:tabLst/>
              <a:defRPr sz="2000"/>
            </a:lvl3pPr>
            <a:lvl4pPr marL="880549" indent="-181289">
              <a:buFont typeface="Wingdings" panose="05000000000000000000" pitchFamily="2" charset="2"/>
              <a:buChar char="§"/>
              <a:defRPr/>
            </a:lvl4pPr>
            <a:lvl5pPr marL="1048891" indent="-168341">
              <a:buFont typeface="Wingdings" panose="05000000000000000000" pitchFamily="2" charset="2"/>
              <a:buChar char="§"/>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59425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dirty="0"/>
              <a:t>Click to edit Master title style</a:t>
            </a:r>
          </a:p>
        </p:txBody>
      </p:sp>
    </p:spTree>
    <p:extLst>
      <p:ext uri="{BB962C8B-B14F-4D97-AF65-F5344CB8AC3E}">
        <p14:creationId xmlns:p14="http://schemas.microsoft.com/office/powerpoint/2010/main" val="235761344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092"/>
            <a:ext cx="12430199" cy="6991987"/>
          </a:xfrm>
          <a:prstGeom prst="rect">
            <a:avLst/>
          </a:prstGeom>
        </p:spPr>
      </p:pic>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7887273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7998202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2261943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04428395"/>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181862"/>
          </a:xfrm>
          <a:noFill/>
        </p:spPr>
        <p:txBody>
          <a:bodyPr tIns="91440" bIns="91440" anchor="t" anchorCtr="0">
            <a:spAutoFit/>
          </a:bodyPr>
          <a:lstStyle>
            <a:lvl1pPr>
              <a:defRPr sz="7195"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2302135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40873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Blank Dark">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Tree>
    <p:extLst>
      <p:ext uri="{BB962C8B-B14F-4D97-AF65-F5344CB8AC3E}">
        <p14:creationId xmlns:p14="http://schemas.microsoft.com/office/powerpoint/2010/main" val="35649879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4_Blank Dark">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Tree>
    <p:extLst>
      <p:ext uri="{BB962C8B-B14F-4D97-AF65-F5344CB8AC3E}">
        <p14:creationId xmlns:p14="http://schemas.microsoft.com/office/powerpoint/2010/main" val="123203914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Blank Dark">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Tree>
    <p:extLst>
      <p:ext uri="{BB962C8B-B14F-4D97-AF65-F5344CB8AC3E}">
        <p14:creationId xmlns:p14="http://schemas.microsoft.com/office/powerpoint/2010/main" val="26125434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_Blank Dark">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36475" cy="6994525"/>
          </a:xfrm>
          <a:prstGeom prst="rect">
            <a:avLst/>
          </a:prstGeom>
        </p:spPr>
      </p:pic>
    </p:spTree>
    <p:extLst>
      <p:ext uri="{BB962C8B-B14F-4D97-AF65-F5344CB8AC3E}">
        <p14:creationId xmlns:p14="http://schemas.microsoft.com/office/powerpoint/2010/main" val="954382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36149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43272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8857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5" tIns="46625" rIns="46625" bIns="46625" numCol="1" spcCol="0" rtlCol="0" fromWordArt="0" anchor="ctr" anchorCtr="0" forceAA="0" compatLnSpc="1">
            <a:prstTxWarp prst="textNoShape">
              <a:avLst/>
            </a:prstTxWarp>
            <a:noAutofit/>
          </a:bodyPr>
          <a:lstStyle/>
          <a:p>
            <a:pPr algn="ctr" defTabSz="932040"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60"/>
            <a:ext cx="11887199" cy="1995931"/>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9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3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0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0808253"/>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4" y="2"/>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algn="ctr" defTabSz="932040"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4" y="6294478"/>
            <a:ext cx="4571999" cy="403187"/>
          </a:xfrm>
          <a:prstGeom prst="rect">
            <a:avLst/>
          </a:prstGeom>
          <a:noFill/>
          <a:ln w="12700">
            <a:noFill/>
            <a:miter lim="800000"/>
            <a:headEnd type="none" w="sm" len="sm"/>
            <a:tailEnd type="none" w="sm" len="sm"/>
          </a:ln>
          <a:effectLst/>
        </p:spPr>
        <p:txBody>
          <a:bodyPr vert="horz" wrap="square" lIns="182828" tIns="146262" rIns="182828" bIns="146262" numCol="1" anchor="t" anchorCtr="0" compatLnSpc="1">
            <a:prstTxWarp prst="textNoShape">
              <a:avLst/>
            </a:prstTxWarp>
            <a:spAutoFit/>
          </a:bodyPr>
          <a:lstStyle/>
          <a:p>
            <a:pPr algn="r" defTabSz="931857"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9232" y="5580861"/>
            <a:ext cx="3291840" cy="701671"/>
          </a:xfrm>
          <a:prstGeom prst="rect">
            <a:avLst/>
          </a:prstGeom>
        </p:spPr>
      </p:pic>
    </p:spTree>
    <p:extLst>
      <p:ext uri="{BB962C8B-B14F-4D97-AF65-F5344CB8AC3E}">
        <p14:creationId xmlns:p14="http://schemas.microsoft.com/office/powerpoint/2010/main" val="3874986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378" indent="-29037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35" indent="-280858">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14" indent="-29037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08" indent="-228494">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01" indent="-228494">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3"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56769088"/>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401" indent="-290401">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81" indent="-280881">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82" indent="-290401">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95" indent="-2285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706" indent="-228513">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662312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a:t>Click to edit Master title style</a:t>
            </a:r>
          </a:p>
        </p:txBody>
      </p:sp>
    </p:spTree>
    <p:extLst>
      <p:ext uri="{BB962C8B-B14F-4D97-AF65-F5344CB8AC3E}">
        <p14:creationId xmlns:p14="http://schemas.microsoft.com/office/powerpoint/2010/main" val="3975733811"/>
      </p:ext>
    </p:extLst>
  </p:cSld>
  <p:clrMapOvr>
    <a:masterClrMapping/>
  </p:clrMapOvr>
  <p:transition advClick="0">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2640272"/>
      </p:ext>
    </p:extLst>
  </p:cSld>
  <p:clrMapOvr>
    <a:masterClrMapping/>
  </p:clrMapOvr>
  <p:transition advClick="0">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a:t>Click to edit Master title style</a:t>
            </a:r>
          </a:p>
        </p:txBody>
      </p:sp>
    </p:spTree>
    <p:extLst>
      <p:ext uri="{BB962C8B-B14F-4D97-AF65-F5344CB8AC3E}">
        <p14:creationId xmlns:p14="http://schemas.microsoft.com/office/powerpoint/2010/main" val="3129571680"/>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679653"/>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529661" y="1476622"/>
            <a:ext cx="11375536" cy="965254"/>
          </a:xfrm>
          <a:prstGeom prst="rect">
            <a:avLst/>
          </a:prstGeo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498415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9152932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3901613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5386034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a:t>Author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31833633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2433338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mn-lt"/>
              </a:rPr>
              <a:t>MICROSOFT CONFIDENTIAL – INTERNAL ONLY</a:t>
            </a:r>
          </a:p>
        </p:txBody>
      </p:sp>
      <p:sp>
        <p:nvSpPr>
          <p:cNvPr id="17" name="Text Placeholder 16"/>
          <p:cNvSpPr>
            <a:spLocks noGrp="1"/>
          </p:cNvSpPr>
          <p:nvPr>
            <p:ph type="body" sz="quarter" idx="13" hasCustomPrompt="1"/>
          </p:nvPr>
        </p:nvSpPr>
        <p:spPr>
          <a:xfrm>
            <a:off x="274638" y="296863"/>
            <a:ext cx="3657600" cy="461665"/>
          </a:xfrm>
        </p:spPr>
        <p:txBody>
          <a:bodyPr/>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5" name="Text Placeholder 16"/>
          <p:cNvSpPr>
            <a:spLocks noGrp="1"/>
          </p:cNvSpPr>
          <p:nvPr>
            <p:ph type="body" sz="quarter" idx="14" hasCustomPrompt="1"/>
          </p:nvPr>
        </p:nvSpPr>
        <p:spPr>
          <a:xfrm>
            <a:off x="8504239" y="29686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288605353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1.34362E-6 L -3.90605E-7 -1.34362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xmlns="">
        <p15:guide id="4" orient="horz" pos="4406"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4803309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60181643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405154219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a:gradFill>
                  <a:gsLst>
                    <a:gs pos="0">
                      <a:schemeClr val="tx1">
                        <a:alpha val="50000"/>
                      </a:schemeClr>
                    </a:gs>
                    <a:gs pos="86000">
                      <a:schemeClr val="tx1">
                        <a:alpha val="50000"/>
                      </a:schemeClr>
                    </a:gs>
                  </a:gsLst>
                  <a:lin ang="5400000" scaled="0"/>
                </a:gradFill>
                <a:latin typeface="Segoe UI" panose="020B0502040204020203" pitchFamily="34" charset="0"/>
              </a:rPr>
              <a:t>MICROSOFT CONFIDENTIAL – INTERNAL ONLY</a:t>
            </a:r>
          </a:p>
        </p:txBody>
      </p:sp>
    </p:spTree>
    <p:extLst>
      <p:ext uri="{BB962C8B-B14F-4D97-AF65-F5344CB8AC3E}">
        <p14:creationId xmlns:p14="http://schemas.microsoft.com/office/powerpoint/2010/main" val="18969283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8pt Title/24pt Text - Gra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64964"/>
            <a:ext cx="9143999" cy="1828800"/>
          </a:xfrm>
        </p:spPr>
        <p:txBody>
          <a:bodyPr lIns="146304" tIns="91440" rIns="146304" bIns="91440"/>
          <a:lstStyle>
            <a:lvl1pPr>
              <a:lnSpc>
                <a:spcPts val="6299"/>
              </a:lnSpc>
              <a:defRPr sz="5799" baseline="0">
                <a:solidFill>
                  <a:schemeClr val="accent6"/>
                </a:solidFill>
              </a:defRPr>
            </a:lvl1pPr>
          </a:lstStyle>
          <a:p>
            <a:r>
              <a:rPr lang="en-US"/>
              <a:t>Lorem ipsum dolor sit</a:t>
            </a:r>
            <a:br>
              <a:rPr lang="en-US"/>
            </a:br>
            <a:r>
              <a:rPr lang="en-US"/>
              <a:t>amet, consectetuer adipi.</a:t>
            </a:r>
          </a:p>
        </p:txBody>
      </p:sp>
      <p:sp>
        <p:nvSpPr>
          <p:cNvPr id="3" name="Footer Placeholder 2"/>
          <p:cNvSpPr>
            <a:spLocks noGrp="1"/>
          </p:cNvSpPr>
          <p:nvPr>
            <p:ph type="ftr" sz="quarter" idx="10"/>
          </p:nvPr>
        </p:nvSpPr>
        <p:spPr>
          <a:xfrm>
            <a:off x="4119583" y="6482889"/>
            <a:ext cx="4197310" cy="372394"/>
          </a:xfrm>
          <a:prstGeom prst="rect">
            <a:avLst/>
          </a:prstGeom>
        </p:spPr>
        <p:txBody>
          <a:bodyPr/>
          <a:lstStyle>
            <a:lvl1pPr>
              <a:defRPr>
                <a:solidFill>
                  <a:schemeClr val="bg1"/>
                </a:solidFill>
              </a:defRPr>
            </a:lvl1pPr>
          </a:lstStyle>
          <a:p>
            <a:r>
              <a:rPr>
                <a:solidFill>
                  <a:srgbClr val="FFFFFF"/>
                </a:solidFill>
              </a:rPr>
              <a:t>Microsoft Confidential</a:t>
            </a:r>
          </a:p>
        </p:txBody>
      </p:sp>
      <p:sp>
        <p:nvSpPr>
          <p:cNvPr id="4" name="Slide Number Placeholder 3"/>
          <p:cNvSpPr>
            <a:spLocks noGrp="1"/>
          </p:cNvSpPr>
          <p:nvPr>
            <p:ph type="sldNum" sz="quarter" idx="11"/>
          </p:nvPr>
        </p:nvSpPr>
        <p:spPr>
          <a:xfrm>
            <a:off x="8783260" y="6482889"/>
            <a:ext cx="2798207" cy="372394"/>
          </a:xfrm>
          <a:prstGeom prst="rect">
            <a:avLst/>
          </a:prstGeom>
        </p:spPr>
        <p:txBody>
          <a:bodyPr/>
          <a:lstStyle>
            <a:lvl1pPr>
              <a:defRPr>
                <a:solidFill>
                  <a:schemeClr val="bg1"/>
                </a:solidFill>
              </a:defRPr>
            </a:lvl1pPr>
          </a:lstStyle>
          <a:p>
            <a:fld id="{27258FFF-F925-446B-8502-81C933981705}" type="slidenum">
              <a:rPr smtClean="0">
                <a:solidFill>
                  <a:srgbClr val="FFFFFF"/>
                </a:solidFill>
              </a:rPr>
              <a:pPr/>
              <a:t>‹#›</a:t>
            </a:fld>
            <a:endParaRPr>
              <a:solidFill>
                <a:srgbClr val="FFFFFF"/>
              </a:solidFill>
            </a:endParaRPr>
          </a:p>
        </p:txBody>
      </p:sp>
      <p:sp>
        <p:nvSpPr>
          <p:cNvPr id="7" name="Text Placeholder 6"/>
          <p:cNvSpPr>
            <a:spLocks noGrp="1"/>
          </p:cNvSpPr>
          <p:nvPr>
            <p:ph type="body" sz="quarter" idx="12" hasCustomPrompt="1"/>
          </p:nvPr>
        </p:nvSpPr>
        <p:spPr>
          <a:xfrm>
            <a:off x="274638" y="2857190"/>
            <a:ext cx="7670052" cy="2954655"/>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a:t>Lorem ipsum dolor sit amet, consectetur adipiscing </a:t>
            </a:r>
            <a:br>
              <a:rPr lang="en-US"/>
            </a:br>
            <a:r>
              <a:rPr lang="en-US"/>
              <a:t>elit. Nunc et sagittis ligula, non laoreet urna. </a:t>
            </a:r>
          </a:p>
          <a:p>
            <a:pPr lvl="0"/>
            <a:r>
              <a:rPr lang="en-US"/>
              <a:t>Aenean porttitor pulvinar lorem, eu accumsan purus mattis nec. Suspendisse eu justo tempus. </a:t>
            </a:r>
          </a:p>
          <a:p>
            <a:pPr lvl="0"/>
            <a:r>
              <a:rPr lang="en-US"/>
              <a:t>Cum sociis natoque penatibus et magnis dis parturient montes, nascetur ridiculus mus.</a:t>
            </a:r>
          </a:p>
        </p:txBody>
      </p:sp>
    </p:spTree>
    <p:extLst>
      <p:ext uri="{BB962C8B-B14F-4D97-AF65-F5344CB8AC3E}">
        <p14:creationId xmlns:p14="http://schemas.microsoft.com/office/powerpoint/2010/main" val="405747163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 8,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2550215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7701228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
        <p:nvSpPr>
          <p:cNvPr id="15" name="Text Placeholder 16"/>
          <p:cNvSpPr>
            <a:spLocks noGrp="1"/>
          </p:cNvSpPr>
          <p:nvPr>
            <p:ph type="body" sz="quarter" idx="13" hasCustomPrompt="1"/>
          </p:nvPr>
        </p:nvSpPr>
        <p:spPr>
          <a:xfrm>
            <a:off x="274638" y="296863"/>
            <a:ext cx="3657600" cy="461665"/>
          </a:xfrm>
        </p:spPr>
        <p:txBody>
          <a:bodyPr/>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0" name="Text Placeholder 16"/>
          <p:cNvSpPr>
            <a:spLocks noGrp="1"/>
          </p:cNvSpPr>
          <p:nvPr>
            <p:ph type="body" sz="quarter" idx="14" hasCustomPrompt="1"/>
          </p:nvPr>
        </p:nvSpPr>
        <p:spPr>
          <a:xfrm>
            <a:off x="8504239" y="29686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281670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4406">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15381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534935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89993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583725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34599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002549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946025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14184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189676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562894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391835053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729749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642575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503092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9492543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8032562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3777674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2579256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8448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2175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5018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685507"/>
            <a:ext cx="7315200" cy="1829593"/>
          </a:xfrm>
          <a:noFill/>
        </p:spPr>
        <p:txBody>
          <a:bodyPr lIns="182880" tIns="146304" rIns="182880" bIns="146304">
            <a:noAutofit/>
          </a:bodyPr>
          <a:lstStyle>
            <a:lvl1pPr marL="0" indent="0">
              <a:spcBef>
                <a:spcPts val="0"/>
              </a:spcBef>
              <a:buNone/>
              <a:defRPr sz="3600"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sp>
        <p:nvSpPr>
          <p:cNvPr id="7"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34885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58555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30786233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7229828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792883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629425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264964"/>
            <a:ext cx="9143998" cy="1097302"/>
          </a:xfrm>
        </p:spPr>
        <p:txBody>
          <a:bodyPr lIns="146304" tIns="91440" rIns="146304" bIns="91440"/>
          <a:lstStyle>
            <a:lvl1pPr>
              <a:lnSpc>
                <a:spcPts val="6299"/>
              </a:lnSpc>
              <a:defRPr sz="5800" baseline="0">
                <a:solidFill>
                  <a:schemeClr val="accent2"/>
                </a:solidFill>
              </a:defRPr>
            </a:lvl1pPr>
          </a:lstStyle>
          <a:p>
            <a:r>
              <a:rPr lang="en-US"/>
              <a:t>Lorem ipsum dolor sit.</a:t>
            </a:r>
          </a:p>
        </p:txBody>
      </p:sp>
      <p:sp>
        <p:nvSpPr>
          <p:cNvPr id="3" name="Footer Placeholder 2"/>
          <p:cNvSpPr>
            <a:spLocks noGrp="1"/>
          </p:cNvSpPr>
          <p:nvPr>
            <p:ph type="ftr" sz="quarter" idx="10"/>
          </p:nvPr>
        </p:nvSpPr>
        <p:spPr>
          <a:xfrm>
            <a:off x="457200" y="6565391"/>
            <a:ext cx="3937000" cy="137160"/>
          </a:xfrm>
          <a:prstGeom prst="rect">
            <a:avLst/>
          </a:prstGeom>
        </p:spPr>
        <p:txBody>
          <a:bodyPr/>
          <a:lstStyle/>
          <a:p>
            <a:r>
              <a:rPr lang="en-US" dirty="0">
                <a:solidFill>
                  <a:srgbClr val="FFFFFF"/>
                </a:solidFill>
              </a:rPr>
              <a:t>Microsoft Confidential</a:t>
            </a:r>
          </a:p>
        </p:txBody>
      </p:sp>
      <p:sp>
        <p:nvSpPr>
          <p:cNvPr id="4" name="Slide Number Placeholder 3"/>
          <p:cNvSpPr>
            <a:spLocks noGrp="1"/>
          </p:cNvSpPr>
          <p:nvPr>
            <p:ph type="sldNum" sz="quarter" idx="11"/>
          </p:nvPr>
        </p:nvSpPr>
        <p:spPr>
          <a:xfrm>
            <a:off x="11595105" y="6565391"/>
            <a:ext cx="566737" cy="137160"/>
          </a:xfrm>
          <a:prstGeom prst="rect">
            <a:avLst/>
          </a:prstGeom>
        </p:spPr>
        <p:txBody>
          <a:bodyPr/>
          <a:lstStyle/>
          <a:p>
            <a:fld id="{27258FFF-F925-446B-8502-81C93398170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9685220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79" y="3168585"/>
            <a:ext cx="11378776" cy="1017048"/>
          </a:xfrm>
        </p:spPr>
        <p:txBody>
          <a:bodyPr anchor="b" anchorCtr="0"/>
          <a:lstStyle>
            <a:lvl1pPr>
              <a:defRPr sz="7343" spc="-153" baseline="0">
                <a:gradFill>
                  <a:gsLst>
                    <a:gs pos="1250">
                      <a:schemeClr val="accent1"/>
                    </a:gs>
                    <a:gs pos="100000">
                      <a:schemeClr val="accent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531279" y="4749130"/>
            <a:ext cx="11378776" cy="508524"/>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a:t>Speaker title</a:t>
            </a:r>
          </a:p>
        </p:txBody>
      </p:sp>
    </p:spTree>
    <p:extLst>
      <p:ext uri="{BB962C8B-B14F-4D97-AF65-F5344CB8AC3E}">
        <p14:creationId xmlns:p14="http://schemas.microsoft.com/office/powerpoint/2010/main" val="3209074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Title and Conten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518187" y="1439653"/>
            <a:ext cx="11400103" cy="2092881"/>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76554"/>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chemeClr val="tx1"/>
                    </a:gs>
                    <a:gs pos="53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1" y="3955786"/>
            <a:ext cx="9143937" cy="1828007"/>
          </a:xfrm>
          <a:noFill/>
        </p:spPr>
        <p:txBody>
          <a:bodyPr lIns="182880" tIns="146304" rIns="182880" bIns="146304">
            <a:noAutofit/>
          </a:bodyPr>
          <a:lstStyle>
            <a:lvl1pPr marL="0" indent="0">
              <a:spcBef>
                <a:spcPts val="0"/>
              </a:spcBef>
              <a:buNone/>
              <a:defRPr sz="3600" spc="0" baseline="0">
                <a:gradFill>
                  <a:gsLst>
                    <a:gs pos="5833">
                      <a:schemeClr val="tx1"/>
                    </a:gs>
                    <a:gs pos="53000">
                      <a:schemeClr val="tx1"/>
                    </a:gs>
                  </a:gsLst>
                  <a:lin ang="5400000" scaled="0"/>
                </a:gradFill>
                <a:latin typeface="+mj-lt"/>
              </a:defRPr>
            </a:lvl1pPr>
          </a:lstStyle>
          <a:p>
            <a:pPr lvl="0"/>
            <a:r>
              <a:rPr lang="en-US" dirty="0"/>
              <a:t>Speaker Name</a:t>
            </a:r>
          </a:p>
        </p:txBody>
      </p:sp>
      <p:sp>
        <p:nvSpPr>
          <p:cNvPr id="2" name="Footer Placeholder 1"/>
          <p:cNvSpPr>
            <a:spLocks noGrp="1"/>
          </p:cNvSpPr>
          <p:nvPr>
            <p:ph type="ftr" sz="quarter" idx="13"/>
          </p:nvPr>
        </p:nvSpPr>
        <p:spPr>
          <a:xfrm>
            <a:off x="274638" y="6689365"/>
            <a:ext cx="3937000" cy="137160"/>
          </a:xfrm>
          <a:prstGeom prst="rect">
            <a:avLst/>
          </a:prstGeom>
        </p:spPr>
        <p:txBody>
          <a:bodyPr/>
          <a:lstStyle/>
          <a:p>
            <a:r>
              <a:rPr lang="en-US">
                <a:solidFill>
                  <a:srgbClr val="FFFFFF"/>
                </a:solidFill>
              </a:rPr>
              <a:t>Microsoft Confidential</a:t>
            </a:r>
          </a:p>
        </p:txBody>
      </p:sp>
      <p:sp>
        <p:nvSpPr>
          <p:cNvPr id="3" name="Slide Number Placeholder 2"/>
          <p:cNvSpPr>
            <a:spLocks noGrp="1"/>
          </p:cNvSpPr>
          <p:nvPr>
            <p:ph type="sldNum" sz="quarter" idx="14"/>
          </p:nvPr>
        </p:nvSpPr>
        <p:spPr>
          <a:xfrm>
            <a:off x="11595101" y="6689365"/>
            <a:ext cx="566737" cy="137160"/>
          </a:xfrm>
          <a:prstGeom prst="rect">
            <a:avLst/>
          </a:prstGeom>
        </p:spPr>
        <p:txBody>
          <a:bodyPr/>
          <a:lstStyle/>
          <a:p>
            <a:fld id="{27258FFF-F925-446B-8502-81C933981705}" type="slidenum">
              <a:rPr lang="en-US" smtClean="0">
                <a:solidFill>
                  <a:srgbClr val="FFFFFF"/>
                </a:solidFill>
              </a:rPr>
              <a:pPr/>
              <a:t>‹#›</a:t>
            </a:fld>
            <a:endParaRPr lang="en-US">
              <a:solidFill>
                <a:srgbClr val="FFFFFF"/>
              </a:soli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64354" y="479775"/>
            <a:ext cx="1639084" cy="359162"/>
          </a:xfrm>
          <a:prstGeom prst="rect">
            <a:avLst/>
          </a:prstGeom>
        </p:spPr>
      </p:pic>
    </p:spTree>
    <p:extLst>
      <p:ext uri="{BB962C8B-B14F-4D97-AF65-F5344CB8AC3E}">
        <p14:creationId xmlns:p14="http://schemas.microsoft.com/office/powerpoint/2010/main" val="2493528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mod="1">
    <p:ext uri="{DCECCB84-F9BA-43D5-87BE-67443E8EF086}">
      <p15:sldGuideLst xmlns:p15="http://schemas.microsoft.com/office/powerpoint/2012/main" xmlns="">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9143999" cy="2751698"/>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Video title</a:t>
            </a:r>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pic>
        <p:nvPicPr>
          <p:cNvPr id="11" name="Picture 10"/>
          <p:cNvPicPr>
            <a:picLocks noChangeAspect="1"/>
          </p:cNvPicPr>
          <p:nvPr userDrawn="1"/>
        </p:nvPicPr>
        <p:blipFill>
          <a:blip r:embed="rId2"/>
          <a:stretch>
            <a:fillRect/>
          </a:stretch>
        </p:blipFill>
        <p:spPr>
          <a:xfrm>
            <a:off x="-222" y="3075628"/>
            <a:ext cx="12436918" cy="3292125"/>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8"/>
            <a:ext cx="11887518" cy="914365"/>
          </a:xfrm>
        </p:spPr>
        <p:txBody>
          <a:bodyPr/>
          <a:lstStyle>
            <a:lvl1pPr>
              <a:defRPr sz="5800">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74638" y="1697062"/>
            <a:ext cx="10972800" cy="5000601"/>
          </a:xfrm>
        </p:spPr>
        <p:txBody>
          <a:bodyPr/>
          <a:lstStyle>
            <a:lvl1pPr>
              <a:defRPr sz="2600">
                <a:gradFill>
                  <a:gsLst>
                    <a:gs pos="1250">
                      <a:schemeClr val="tx1"/>
                    </a:gs>
                    <a:gs pos="100000">
                      <a:schemeClr val="tx1"/>
                    </a:gs>
                  </a:gsLst>
                  <a:lin ang="5400000" scaled="0"/>
                </a:gradFill>
                <a:latin typeface="+mn-lt"/>
              </a:defRPr>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909894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436475" cy="707838"/>
          </a:xfrm>
        </p:spPr>
        <p:txBody>
          <a:bodyPr lIns="146304" tIns="91440" rIns="146304" bIns="91440">
            <a:normAutofit/>
          </a:bodyPr>
          <a:lstStyle>
            <a:lvl1pPr>
              <a:lnSpc>
                <a:spcPts val="6299"/>
              </a:lnSpc>
              <a:defRPr sz="2856" baseline="0">
                <a:solidFill>
                  <a:schemeClr val="accent1"/>
                </a:solidFill>
              </a:defRPr>
            </a:lvl1pPr>
          </a:lstStyle>
          <a:p>
            <a:r>
              <a:rPr lang="en-US" dirty="0"/>
              <a:t>Lorem ipsum dolor sit </a:t>
            </a:r>
            <a:r>
              <a:rPr lang="en-US" dirty="0" err="1"/>
              <a:t>amet</a:t>
            </a:r>
            <a:r>
              <a:rPr lang="en-US" dirty="0"/>
              <a:t>, </a:t>
            </a:r>
            <a:r>
              <a:rPr lang="en-US" dirty="0" err="1"/>
              <a:t>consectetuer</a:t>
            </a:r>
            <a:r>
              <a:rPr lang="en-US" dirty="0"/>
              <a:t> </a:t>
            </a:r>
            <a:r>
              <a:rPr lang="en-US" dirty="0" err="1"/>
              <a:t>adipi</a:t>
            </a:r>
            <a:r>
              <a:rPr lang="en-US" dirty="0"/>
              <a:t>.</a:t>
            </a:r>
          </a:p>
        </p:txBody>
      </p:sp>
      <p:sp>
        <p:nvSpPr>
          <p:cNvPr id="7" name="Text Placeholder 6"/>
          <p:cNvSpPr>
            <a:spLocks noGrp="1"/>
          </p:cNvSpPr>
          <p:nvPr>
            <p:ph type="body" sz="quarter" idx="12" hasCustomPrompt="1"/>
          </p:nvPr>
        </p:nvSpPr>
        <p:spPr>
          <a:xfrm>
            <a:off x="274638" y="1077319"/>
            <a:ext cx="11875048" cy="5254268"/>
          </a:xfrm>
        </p:spPr>
        <p:txBody>
          <a:bodyPr/>
          <a:lstStyle>
            <a:lvl1pPr marL="0" indent="0">
              <a:lnSpc>
                <a:spcPts val="2600"/>
              </a:lnSpc>
              <a:spcBef>
                <a:spcPts val="3000"/>
              </a:spcBef>
              <a:buNone/>
              <a:defRPr sz="2400" baseline="0">
                <a:latin typeface="+mn-lt"/>
              </a:defRPr>
            </a:lvl1pPr>
            <a:lvl2pPr marL="0" indent="0">
              <a:lnSpc>
                <a:spcPts val="1800"/>
              </a:lnSpc>
              <a:spcBef>
                <a:spcPts val="1199"/>
              </a:spcBef>
              <a:buNone/>
              <a:defRPr sz="1599"/>
            </a:lvl2pPr>
            <a:lvl3pPr marL="0" indent="0">
              <a:lnSpc>
                <a:spcPts val="1800"/>
              </a:lnSpc>
              <a:spcBef>
                <a:spcPts val="1199"/>
              </a:spcBef>
              <a:buNone/>
              <a:defRPr sz="1599"/>
            </a:lvl3pPr>
            <a:lvl4pPr marL="0" indent="0">
              <a:lnSpc>
                <a:spcPts val="1800"/>
              </a:lnSpc>
              <a:spcBef>
                <a:spcPts val="1199"/>
              </a:spcBef>
              <a:buNone/>
              <a:defRPr sz="1599"/>
            </a:lvl4pPr>
            <a:lvl5pPr marL="0" indent="0">
              <a:lnSpc>
                <a:spcPts val="1800"/>
              </a:lnSpc>
              <a:spcBef>
                <a:spcPts val="1199"/>
              </a:spcBef>
              <a:buNone/>
              <a:defRPr sz="1599"/>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br>
              <a:rPr lang="en-US" dirty="0"/>
            </a:br>
            <a:r>
              <a:rPr lang="en-US" dirty="0" err="1"/>
              <a:t>elit</a:t>
            </a:r>
            <a:r>
              <a:rPr lang="en-US" dirty="0"/>
              <a:t>. </a:t>
            </a:r>
            <a:r>
              <a:rPr lang="en-US" dirty="0" err="1"/>
              <a:t>Nunc</a:t>
            </a:r>
            <a:r>
              <a:rPr lang="en-US" dirty="0"/>
              <a:t> et </a:t>
            </a:r>
            <a:r>
              <a:rPr lang="en-US" dirty="0" err="1"/>
              <a:t>sagittis</a:t>
            </a:r>
            <a:r>
              <a:rPr lang="en-US" dirty="0"/>
              <a:t> ligula, non </a:t>
            </a:r>
            <a:r>
              <a:rPr lang="en-US" dirty="0" err="1"/>
              <a:t>laoreet</a:t>
            </a:r>
            <a:r>
              <a:rPr lang="en-US" dirty="0"/>
              <a:t> </a:t>
            </a:r>
            <a:r>
              <a:rPr lang="en-US" dirty="0" err="1"/>
              <a:t>urna</a:t>
            </a:r>
            <a:r>
              <a:rPr lang="en-US" dirty="0"/>
              <a:t>. </a:t>
            </a:r>
          </a:p>
          <a:p>
            <a:pPr lvl="0"/>
            <a:r>
              <a:rPr lang="en-US" dirty="0" err="1"/>
              <a:t>Aenean</a:t>
            </a:r>
            <a:r>
              <a:rPr lang="en-US" dirty="0"/>
              <a:t> </a:t>
            </a:r>
            <a:r>
              <a:rPr lang="en-US" dirty="0" err="1"/>
              <a:t>porttitor</a:t>
            </a:r>
            <a:r>
              <a:rPr lang="en-US" dirty="0"/>
              <a:t> </a:t>
            </a:r>
            <a:r>
              <a:rPr lang="en-US" dirty="0" err="1"/>
              <a:t>pulvinar</a:t>
            </a:r>
            <a:r>
              <a:rPr lang="en-US" dirty="0"/>
              <a:t> lorem, </a:t>
            </a:r>
            <a:r>
              <a:rPr lang="en-US" dirty="0" err="1"/>
              <a:t>eu</a:t>
            </a:r>
            <a:r>
              <a:rPr lang="en-US" dirty="0"/>
              <a:t> </a:t>
            </a:r>
            <a:r>
              <a:rPr lang="en-US" dirty="0" err="1"/>
              <a:t>accumsan</a:t>
            </a:r>
            <a:r>
              <a:rPr lang="en-US" dirty="0"/>
              <a:t> </a:t>
            </a:r>
            <a:r>
              <a:rPr lang="en-US" dirty="0" err="1"/>
              <a:t>purus</a:t>
            </a:r>
            <a:r>
              <a:rPr lang="en-US" dirty="0"/>
              <a:t> </a:t>
            </a:r>
            <a:r>
              <a:rPr lang="en-US" dirty="0" err="1"/>
              <a:t>mattis</a:t>
            </a:r>
            <a:r>
              <a:rPr lang="en-US" dirty="0"/>
              <a:t> </a:t>
            </a:r>
            <a:r>
              <a:rPr lang="en-US" dirty="0" err="1"/>
              <a:t>nec</a:t>
            </a:r>
            <a:r>
              <a:rPr lang="en-US" dirty="0"/>
              <a:t>. </a:t>
            </a:r>
            <a:r>
              <a:rPr lang="en-US" dirty="0" err="1"/>
              <a:t>Suspendisse</a:t>
            </a:r>
            <a:r>
              <a:rPr lang="en-US" dirty="0"/>
              <a:t> </a:t>
            </a:r>
            <a:r>
              <a:rPr lang="en-US" dirty="0" err="1"/>
              <a:t>eu</a:t>
            </a:r>
            <a:r>
              <a:rPr lang="en-US" dirty="0"/>
              <a:t> </a:t>
            </a:r>
            <a:r>
              <a:rPr lang="en-US" dirty="0" err="1"/>
              <a:t>justo</a:t>
            </a:r>
            <a:r>
              <a:rPr lang="en-US" dirty="0"/>
              <a:t> tempus. </a:t>
            </a:r>
          </a:p>
          <a:p>
            <a:pPr lvl="0"/>
            <a:r>
              <a:rPr lang="en-US" dirty="0"/>
              <a:t>Cum </a:t>
            </a:r>
            <a:r>
              <a:rPr lang="en-US" dirty="0" err="1"/>
              <a:t>sociis</a:t>
            </a:r>
            <a:r>
              <a:rPr lang="en-US" dirty="0"/>
              <a:t> </a:t>
            </a:r>
            <a:r>
              <a:rPr lang="en-US" dirty="0" err="1"/>
              <a:t>natoque</a:t>
            </a:r>
            <a:r>
              <a:rPr lang="en-US" dirty="0"/>
              <a:t> </a:t>
            </a:r>
            <a:r>
              <a:rPr lang="en-US" dirty="0" err="1"/>
              <a:t>penatibus</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a:t>
            </a:r>
            <a:r>
              <a:rPr lang="en-US" dirty="0" err="1"/>
              <a:t>ridiculus</a:t>
            </a:r>
            <a:r>
              <a:rPr lang="en-US" dirty="0"/>
              <a:t> mus.</a:t>
            </a:r>
          </a:p>
        </p:txBody>
      </p:sp>
    </p:spTree>
    <p:extLst>
      <p:ext uri="{BB962C8B-B14F-4D97-AF65-F5344CB8AC3E}">
        <p14:creationId xmlns:p14="http://schemas.microsoft.com/office/powerpoint/2010/main" val="327532013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a:t>Click to edit Master title style</a:t>
            </a:r>
          </a:p>
        </p:txBody>
      </p:sp>
    </p:spTree>
    <p:extLst>
      <p:ext uri="{BB962C8B-B14F-4D97-AF65-F5344CB8AC3E}">
        <p14:creationId xmlns:p14="http://schemas.microsoft.com/office/powerpoint/2010/main" val="390654412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214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a:t>Click to add subtitle</a:t>
            </a:r>
          </a:p>
        </p:txBody>
      </p:sp>
      <p:sp>
        <p:nvSpPr>
          <p:cNvPr id="16" name="Text Placeholder 15"/>
          <p:cNvSpPr>
            <a:spLocks noGrp="1"/>
          </p:cNvSpPr>
          <p:nvPr>
            <p:ph type="body" sz="quarter" idx="14"/>
            <p:custDataLst>
              <p:tags r:id="rId5"/>
            </p:custDataLst>
          </p:nvPr>
        </p:nvSpPr>
        <p:spPr>
          <a:xfrm>
            <a:off x="412930" y="1356809"/>
            <a:ext cx="11593904" cy="50159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p:cNvSpPr>
            <a:spLocks noGrp="1"/>
          </p:cNvSpPr>
          <p:nvPr>
            <p:ph type="sldNum" sz="quarter" idx="15"/>
            <p:custDataLst>
              <p:tags r:id="rId6"/>
            </p:custDataLst>
          </p:nvPr>
        </p:nvSpPr>
        <p:spPr>
          <a:xfrm>
            <a:off x="11595101" y="6565392"/>
            <a:ext cx="566737" cy="137160"/>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267452463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5800" baseline="0">
                <a:solidFill>
                  <a:schemeClr val="accent1"/>
                </a:solidFill>
              </a:defRPr>
            </a:lvl1pPr>
          </a:lstStyle>
          <a:p>
            <a:r>
              <a:rPr lang="en-US"/>
              <a:t>Lorem ipsum dolor sit.</a:t>
            </a:r>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r>
              <a:rPr>
                <a:solidFill>
                  <a:srgbClr val="505050"/>
                </a:solidFill>
              </a:rPr>
              <a:t>Microsoft Confidential</a:t>
            </a: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274638" y="2125663"/>
            <a:ext cx="9144000" cy="4082870"/>
          </a:xfrm>
        </p:spPr>
        <p:txBody>
          <a:bodyPr/>
          <a:lstStyle>
            <a:lvl1pPr marL="233363" indent="-233363">
              <a:spcBef>
                <a:spcPts val="1200"/>
              </a:spcBef>
              <a:defRPr sz="2600">
                <a:latin typeface="+mn-lt"/>
              </a:defRPr>
            </a:lvl1pPr>
            <a:lvl2pPr marL="690563" indent="-233363">
              <a:spcBef>
                <a:spcPts val="1200"/>
              </a:spcBef>
              <a:buSzPct val="100000"/>
              <a:buFont typeface="Segoe UI" pitchFamily="34" charset="0"/>
              <a:buChar char="‐"/>
              <a:defRPr/>
            </a:lvl2pPr>
            <a:lvl3pPr marL="1147763" indent="-233363">
              <a:spcBef>
                <a:spcPts val="1200"/>
              </a:spcBef>
              <a:buFont typeface="Wingdings" pitchFamily="2" charset="2"/>
              <a:buChar char="§"/>
              <a:defRPr/>
            </a:lvl3pPr>
            <a:lvl4pPr marL="1600200" indent="-342900">
              <a:spcBef>
                <a:spcPts val="1200"/>
              </a:spcBef>
              <a:buFont typeface="+mj-lt"/>
              <a:buAutoNum type="arabicPeriod"/>
              <a:defRPr/>
            </a:lvl4pPr>
            <a:lvl5pPr marL="1946275" indent="-342900">
              <a:spcBef>
                <a:spcPts val="1200"/>
              </a:spcBef>
              <a:buFont typeface="+mj-lt"/>
              <a:buAutoNum type="alphaLcParenR"/>
              <a:defRPr/>
            </a:lvl5pPr>
          </a:lstStyle>
          <a:p>
            <a:pPr lvl="0"/>
            <a:r>
              <a:rPr lang="en-US"/>
              <a:t>Lorem ipsum dolor sit amet, consectetur adipiscing </a:t>
            </a:r>
            <a:br>
              <a:rPr lang="en-US"/>
            </a:br>
            <a:r>
              <a:rPr lang="en-US"/>
              <a:t>elit. Nunc et sagittis ligula</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773030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620" y="1620"/>
          <a:ext cx="1619" cy="1619"/>
        </p:xfrm>
        <a:graphic>
          <a:graphicData uri="http://schemas.openxmlformats.org/presentationml/2006/ole">
            <mc:AlternateContent xmlns:mc="http://schemas.openxmlformats.org/markup-compatibility/2006">
              <mc:Choice xmlns:v="urn:schemas-microsoft-com:vml" Requires="v">
                <p:oleObj spid="_x0000_s726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620" y="1620"/>
                        <a:ext cx="1619" cy="1619"/>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0" y="195847"/>
            <a:ext cx="12436475" cy="658903"/>
          </a:xfrm>
        </p:spPr>
        <p:txBody>
          <a:bodyPr>
            <a:noAutofit/>
          </a:bodyPr>
          <a:lstStyle>
            <a:lvl1pPr>
              <a:defRPr/>
            </a:lvl1pPr>
          </a:lstStyle>
          <a:p>
            <a:endParaRPr lang="en-US" dirty="0"/>
          </a:p>
        </p:txBody>
      </p:sp>
      <p:sp>
        <p:nvSpPr>
          <p:cNvPr id="6" name="Text Placeholder 5"/>
          <p:cNvSpPr>
            <a:spLocks noGrp="1"/>
          </p:cNvSpPr>
          <p:nvPr>
            <p:ph type="body" sz="quarter" idx="13" hasCustomPrompt="1"/>
            <p:custDataLst>
              <p:tags r:id="rId4"/>
            </p:custDataLst>
          </p:nvPr>
        </p:nvSpPr>
        <p:spPr>
          <a:xfrm>
            <a:off x="0" y="867321"/>
            <a:ext cx="12436475" cy="380490"/>
          </a:xfrm>
          <a:prstGeom prst="rect">
            <a:avLst/>
          </a:prstGeom>
        </p:spPr>
        <p:txBody>
          <a:bodyPr lIns="380851" tIns="53319" rIns="53319" bIns="53319">
            <a:noAutofit/>
          </a:bodyPr>
          <a:lstStyle>
            <a:lvl1pPr marL="0" indent="0">
              <a:buNone/>
              <a:defRPr sz="2856">
                <a:latin typeface="Segoe UI Light" pitchFamily="34" charset="0"/>
              </a:defRPr>
            </a:lvl1pPr>
            <a:lvl2pPr marL="287248" indent="0">
              <a:buNone/>
              <a:defRPr/>
            </a:lvl2pPr>
            <a:lvl3pPr marL="600120" indent="0">
              <a:buNone/>
              <a:defRPr/>
            </a:lvl3pPr>
            <a:lvl4pPr marL="887367" indent="0">
              <a:buNone/>
              <a:defRPr/>
            </a:lvl4pPr>
            <a:lvl5pPr marL="1127415" indent="0">
              <a:buNone/>
              <a:defRPr/>
            </a:lvl5pPr>
          </a:lstStyle>
          <a:p>
            <a:pPr lvl="0"/>
            <a:r>
              <a:rPr lang="en-US" dirty="0"/>
              <a:t>Click to add subtitle</a:t>
            </a:r>
          </a:p>
        </p:txBody>
      </p:sp>
      <p:sp>
        <p:nvSpPr>
          <p:cNvPr id="16" name="Text Placeholder 15"/>
          <p:cNvSpPr>
            <a:spLocks noGrp="1"/>
          </p:cNvSpPr>
          <p:nvPr>
            <p:ph type="body" sz="quarter" idx="14"/>
            <p:custDataLst>
              <p:tags r:id="rId5"/>
            </p:custDataLst>
          </p:nvPr>
        </p:nvSpPr>
        <p:spPr>
          <a:xfrm>
            <a:off x="412930" y="1356809"/>
            <a:ext cx="11593904" cy="50159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18"/>
          <p:cNvSpPr>
            <a:spLocks noGrp="1"/>
          </p:cNvSpPr>
          <p:nvPr>
            <p:ph type="sldNum" sz="quarter" idx="15"/>
            <p:custDataLst>
              <p:tags r:id="rId6"/>
            </p:custDataLst>
          </p:nvPr>
        </p:nvSpPr>
        <p:spPr>
          <a:xfrm>
            <a:off x="11659203" y="6606832"/>
            <a:ext cx="777279" cy="387693"/>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693379608"/>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a:t>Demo</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a:t>Optional Demo Title</a:t>
            </a:r>
          </a:p>
        </p:txBody>
      </p:sp>
    </p:spTree>
    <p:extLst>
      <p:ext uri="{BB962C8B-B14F-4D97-AF65-F5344CB8AC3E}">
        <p14:creationId xmlns:p14="http://schemas.microsoft.com/office/powerpoint/2010/main" val="20920201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
                    </a14:imgEffect>
                  </a14:imgLayer>
                </a14:imgProps>
              </a:ext>
              <a:ext uri="{28A0092B-C50C-407E-A947-70E740481C1C}">
                <a14:useLocalDpi xmlns:a14="http://schemas.microsoft.com/office/drawing/2010/main" val="0"/>
              </a:ext>
            </a:extLst>
          </a:blip>
          <a:stretch>
            <a:fillRect/>
          </a:stretch>
        </p:blipFill>
        <p:spPr bwMode="gray">
          <a:xfrm>
            <a:off x="10426344" y="6182440"/>
            <a:ext cx="1552931" cy="332660"/>
          </a:xfrm>
          <a:prstGeom prst="rect">
            <a:avLst/>
          </a:prstGeom>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9280" y="493939"/>
            <a:ext cx="7142451" cy="1371600"/>
          </a:xfrm>
          <a:prstGeom prst="rect">
            <a:avLst/>
          </a:prstGeom>
        </p:spPr>
      </p:pic>
    </p:spTree>
    <p:extLst>
      <p:ext uri="{BB962C8B-B14F-4D97-AF65-F5344CB8AC3E}">
        <p14:creationId xmlns:p14="http://schemas.microsoft.com/office/powerpoint/2010/main" val="3945773861"/>
      </p:ext>
    </p:extLst>
  </p:cSld>
  <p:clrMapOvr>
    <a:masterClrMapping/>
  </p:clrMapOvr>
  <p:transition>
    <p:fade/>
  </p:transition>
  <p:extLst mod="1">
    <p:ext uri="{DCECCB84-F9BA-43D5-87BE-67443E8EF086}">
      <p15:sldGuideLst xmlns:p15="http://schemas.microsoft.com/office/powerpoint/2012/main" xmlns="">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 ANIMATED">
    <p:bg bwMode="auto">
      <p:bgPr>
        <a:solidFill>
          <a:schemeClr val="accent2"/>
        </a:solidFill>
        <a:effectLst/>
      </p:bgPr>
    </p:bg>
    <p:spTree>
      <p:nvGrpSpPr>
        <p:cNvPr id="1" name=""/>
        <p:cNvGrpSpPr/>
        <p:nvPr/>
      </p:nvGrpSpPr>
      <p:grpSpPr>
        <a:xfrm>
          <a:off x="0" y="0"/>
          <a:ext cx="0" cy="0"/>
          <a:chOff x="0" y="0"/>
          <a:chExt cx="0" cy="0"/>
        </a:xfrm>
      </p:grpSpPr>
      <p:sp>
        <p:nvSpPr>
          <p:cNvPr id="12" name="Rectangle 5"/>
          <p:cNvSpPr>
            <a:spLocks noChangeArrowheads="1"/>
          </p:cNvSpPr>
          <p:nvPr userDrawn="1"/>
        </p:nvSpPr>
        <p:spPr bwMode="auto">
          <a:xfrm>
            <a:off x="3175" y="4395788"/>
            <a:ext cx="12433300" cy="2601913"/>
          </a:xfrm>
          <a:prstGeom prst="rect">
            <a:avLst/>
          </a:prstGeom>
          <a:solidFill>
            <a:srgbClr val="4DA0E2"/>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 name="Rectangle 7"/>
          <p:cNvSpPr>
            <a:spLocks noChangeArrowheads="1"/>
          </p:cNvSpPr>
          <p:nvPr userDrawn="1"/>
        </p:nvSpPr>
        <p:spPr bwMode="auto">
          <a:xfrm>
            <a:off x="0" y="5843588"/>
            <a:ext cx="12433301" cy="1154113"/>
          </a:xfrm>
          <a:prstGeom prst="rect">
            <a:avLst/>
          </a:prstGeom>
          <a:solidFill>
            <a:srgbClr val="00188F"/>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 name="Rectangle 8"/>
          <p:cNvSpPr>
            <a:spLocks noChangeArrowheads="1"/>
          </p:cNvSpPr>
          <p:nvPr userDrawn="1"/>
        </p:nvSpPr>
        <p:spPr bwMode="auto">
          <a:xfrm>
            <a:off x="3175" y="3409950"/>
            <a:ext cx="12430127" cy="282575"/>
          </a:xfrm>
          <a:prstGeom prst="rect">
            <a:avLst/>
          </a:prstGeom>
          <a:solidFill>
            <a:srgbClr val="25B9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Rectangle 12"/>
          <p:cNvSpPr/>
          <p:nvPr userDrawn="1"/>
        </p:nvSpPr>
        <p:spPr bwMode="white">
          <a:xfrm>
            <a:off x="0" y="-318"/>
            <a:ext cx="12435840" cy="699516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
        <p:nvSpPr>
          <p:cNvPr id="17" name="Text Placeholder 16"/>
          <p:cNvSpPr>
            <a:spLocks noGrp="1"/>
          </p:cNvSpPr>
          <p:nvPr>
            <p:ph type="body" sz="quarter" idx="13" hasCustomPrompt="1"/>
          </p:nvPr>
        </p:nvSpPr>
        <p:spPr>
          <a:xfrm>
            <a:off x="274638" y="296863"/>
            <a:ext cx="3657600" cy="461665"/>
          </a:xfrm>
        </p:spPr>
        <p:txBody>
          <a:bodyPr/>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5" name="Text Placeholder 16"/>
          <p:cNvSpPr>
            <a:spLocks noGrp="1"/>
          </p:cNvSpPr>
          <p:nvPr>
            <p:ph type="body" sz="quarter" idx="14" hasCustomPrompt="1"/>
          </p:nvPr>
        </p:nvSpPr>
        <p:spPr>
          <a:xfrm>
            <a:off x="8504239" y="29686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2511552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24000" decel="76000" fill="hold" grpId="0" nodeType="withEffect">
                                  <p:stCondLst>
                                    <p:cond delay="0"/>
                                  </p:stCondLst>
                                  <p:childTnLst>
                                    <p:animMotion origin="layout" path="M 0 3.25011E-6 L 1.00728 3.25011E-6 " pathEditMode="relative" rAng="0" ptsTypes="AA">
                                      <p:cBhvr>
                                        <p:cTn id="6" dur="750" fill="hold"/>
                                        <p:tgtEl>
                                          <p:spTgt spid="11"/>
                                        </p:tgtEl>
                                        <p:attrNameLst>
                                          <p:attrName>ppt_x</p:attrName>
                                          <p:attrName>ppt_y</p:attrName>
                                        </p:attrNameLst>
                                      </p:cBhvr>
                                      <p:rCtr x="50357" y="0"/>
                                    </p:animMotion>
                                  </p:childTnLst>
                                </p:cTn>
                              </p:par>
                              <p:par>
                                <p:cTn id="7" presetID="63" presetClass="path" presetSubtype="0" accel="24000" decel="76000" fill="hold" grpId="0" nodeType="withEffect">
                                  <p:stCondLst>
                                    <p:cond delay="250"/>
                                  </p:stCondLst>
                                  <p:childTnLst>
                                    <p:animMotion origin="layout" path="M 0 3.25011E-6 L 1.00728 3.25011E-6 " pathEditMode="relative" rAng="0" ptsTypes="AA">
                                      <p:cBhvr>
                                        <p:cTn id="8" dur="750" fill="hold"/>
                                        <p:tgtEl>
                                          <p:spTgt spid="12"/>
                                        </p:tgtEl>
                                        <p:attrNameLst>
                                          <p:attrName>ppt_x</p:attrName>
                                          <p:attrName>ppt_y</p:attrName>
                                        </p:attrNameLst>
                                      </p:cBhvr>
                                      <p:rCtr x="50357" y="0"/>
                                    </p:animMotion>
                                  </p:childTnLst>
                                </p:cTn>
                              </p:par>
                              <p:par>
                                <p:cTn id="9" presetID="63" presetClass="path" presetSubtype="0" accel="24000" decel="76000" fill="hold" grpId="0" nodeType="withEffect">
                                  <p:stCondLst>
                                    <p:cond delay="150"/>
                                  </p:stCondLst>
                                  <p:childTnLst>
                                    <p:animMotion origin="layout" path="M 0 3.25011E-6 L 1.00728 3.25011E-6 " pathEditMode="relative" rAng="0" ptsTypes="AA">
                                      <p:cBhvr>
                                        <p:cTn id="10" dur="750" fill="hold"/>
                                        <p:tgtEl>
                                          <p:spTgt spid="10"/>
                                        </p:tgtEl>
                                        <p:attrNameLst>
                                          <p:attrName>ppt_x</p:attrName>
                                          <p:attrName>ppt_y</p:attrName>
                                        </p:attrNameLst>
                                      </p:cBhvr>
                                      <p:rCtr x="50357" y="0"/>
                                    </p:animMotion>
                                  </p:childTnLst>
                                </p:cTn>
                              </p:par>
                              <p:par>
                                <p:cTn id="11" presetID="1" presetClass="entr" presetSubtype="0" fill="hold" grpId="0" nodeType="with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par>
                                <p:cTn id="13" presetID="10" presetClass="entr" presetSubtype="0" fill="hold" grpId="0" nodeType="withEffect">
                                  <p:stCondLst>
                                    <p:cond delay="7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950"/>
                                        <p:tgtEl>
                                          <p:spTgt spid="9"/>
                                        </p:tgtEl>
                                      </p:cBhvr>
                                    </p:animEffect>
                                  </p:childTnLst>
                                </p:cTn>
                              </p:par>
                              <p:par>
                                <p:cTn id="16" presetID="63" presetClass="path" presetSubtype="0" decel="100000" fill="hold" grpId="1" nodeType="withEffect">
                                  <p:stCondLst>
                                    <p:cond delay="750"/>
                                  </p:stCondLst>
                                  <p:childTnLst>
                                    <p:animMotion origin="layout" path="M -0.01455 -1.34362E-6 L -3.90605E-7 -1.34362E-6 " pathEditMode="relative" rAng="0" ptsTypes="AA">
                                      <p:cBhvr>
                                        <p:cTn id="17" dur="950" fill="hold"/>
                                        <p:tgtEl>
                                          <p:spTgt spid="9"/>
                                        </p:tgtEl>
                                        <p:attrNameLst>
                                          <p:attrName>ppt_x</p:attrName>
                                          <p:attrName>ppt_y</p:attrName>
                                        </p:attrNameLst>
                                      </p:cBhvr>
                                      <p:rCtr x="728" y="0"/>
                                    </p:animMotion>
                                  </p:childTnLst>
                                </p:cTn>
                              </p:par>
                              <p:par>
                                <p:cTn id="18" presetID="6" presetClass="emph" presetSubtype="0" accel="100000" autoRev="1" fill="hold" grpId="2" nodeType="withEffect">
                                  <p:stCondLst>
                                    <p:cond delay="50"/>
                                  </p:stCondLst>
                                  <p:childTnLst>
                                    <p:animScale>
                                      <p:cBhvr>
                                        <p:cTn id="19" dur="500" fill="hold"/>
                                        <p:tgtEl>
                                          <p:spTgt spid="9"/>
                                        </p:tgtEl>
                                      </p:cBhvr>
                                      <p:by x="95000" y="95000"/>
                                    </p:animScale>
                                  </p:childTnLst>
                                </p:cTn>
                              </p:par>
                              <p:par>
                                <p:cTn id="20" presetID="10" presetClass="entr" presetSubtype="0" fill="hold" grpId="0" nodeType="withEffect">
                                  <p:stCondLst>
                                    <p:cond delay="8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950"/>
                                        <p:tgtEl>
                                          <p:spTgt spid="5"/>
                                        </p:tgtEl>
                                      </p:cBhvr>
                                    </p:animEffect>
                                  </p:childTnLst>
                                </p:cTn>
                              </p:par>
                              <p:par>
                                <p:cTn id="23" presetID="63" presetClass="path" presetSubtype="0" decel="100000" fill="hold" grpId="1" nodeType="withEffect">
                                  <p:stCondLst>
                                    <p:cond delay="800"/>
                                  </p:stCondLst>
                                  <p:childTnLst>
                                    <p:animMotion origin="layout" path="M -0.01455 -1.34362E-6 L -3.90605E-7 -1.34362E-6 " pathEditMode="relative" rAng="0" ptsTypes="AA">
                                      <p:cBhvr>
                                        <p:cTn id="24" dur="950" fill="hold"/>
                                        <p:tgtEl>
                                          <p:spTgt spid="5"/>
                                        </p:tgtEl>
                                        <p:attrNameLst>
                                          <p:attrName>ppt_x</p:attrName>
                                          <p:attrName>ppt_y</p:attrName>
                                        </p:attrNameLst>
                                      </p:cBhvr>
                                      <p:rCtr x="728" y="0"/>
                                    </p:animMotion>
                                  </p:childTnLst>
                                </p:cTn>
                              </p:par>
                              <p:par>
                                <p:cTn id="25" presetID="6" presetClass="emph" presetSubtype="0" accel="100000" autoRev="1" fill="hold" grpId="2" nodeType="withEffect">
                                  <p:stCondLst>
                                    <p:cond delay="100"/>
                                  </p:stCondLst>
                                  <p:childTnLst>
                                    <p:animScale>
                                      <p:cBhvr>
                                        <p:cTn id="26" dur="500" fill="hold"/>
                                        <p:tgtEl>
                                          <p:spTgt spid="5"/>
                                        </p:tgtEl>
                                      </p:cBhvr>
                                      <p:by x="95000" y="95000"/>
                                    </p:animScale>
                                  </p:childTnLst>
                                </p:cTn>
                              </p:par>
                              <p:par>
                                <p:cTn id="27" presetID="10" presetClass="entr" presetSubtype="0" fill="hold" nodeType="withEffect">
                                  <p:stCondLst>
                                    <p:cond delay="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950"/>
                                        <p:tgtEl>
                                          <p:spTgt spid="6"/>
                                        </p:tgtEl>
                                      </p:cBhvr>
                                    </p:animEffect>
                                  </p:childTnLst>
                                </p:cTn>
                              </p:par>
                              <p:par>
                                <p:cTn id="30" presetID="63" presetClass="path" presetSubtype="0" decel="100000" fill="hold" nodeType="withEffect">
                                  <p:stCondLst>
                                    <p:cond delay="900"/>
                                  </p:stCondLst>
                                  <p:childTnLst>
                                    <p:animMotion origin="layout" path="M -0.01455 -1.34362E-6 L -3.90605E-7 -1.34362E-6 " pathEditMode="relative" rAng="0" ptsTypes="AA">
                                      <p:cBhvr>
                                        <p:cTn id="31" dur="950" fill="hold"/>
                                        <p:tgtEl>
                                          <p:spTgt spid="6"/>
                                        </p:tgtEl>
                                        <p:attrNameLst>
                                          <p:attrName>ppt_x</p:attrName>
                                          <p:attrName>ppt_y</p:attrName>
                                        </p:attrNameLst>
                                      </p:cBhvr>
                                      <p:rCtr x="728" y="0"/>
                                    </p:animMotion>
                                  </p:childTnLst>
                                </p:cTn>
                              </p:par>
                              <p:par>
                                <p:cTn id="32" presetID="6" presetClass="emph" presetSubtype="0" accel="100000" autoRev="1" fill="hold" nodeType="withEffect">
                                  <p:stCondLst>
                                    <p:cond delay="200"/>
                                  </p:stCondLst>
                                  <p:childTnLst>
                                    <p:animScale>
                                      <p:cBhvr>
                                        <p:cTn id="33" dur="500" fill="hold"/>
                                        <p:tgtEl>
                                          <p:spTgt spid="6"/>
                                        </p:tgtEl>
                                      </p:cBhvr>
                                      <p:by x="95000" y="95000"/>
                                    </p:animScale>
                                  </p:childTnLst>
                                </p:cTn>
                              </p:par>
                              <p:par>
                                <p:cTn id="34" presetID="10" presetClass="entr" presetSubtype="0" fill="hold" grpId="0" nodeType="withEffect">
                                  <p:stCondLst>
                                    <p:cond delay="10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950"/>
                                        <p:tgtEl>
                                          <p:spTgt spid="14"/>
                                        </p:tgtEl>
                                      </p:cBhvr>
                                    </p:animEffect>
                                  </p:childTnLst>
                                </p:cTn>
                              </p:par>
                              <p:par>
                                <p:cTn id="37" presetID="63" presetClass="path" presetSubtype="0" decel="100000" fill="hold" grpId="1" nodeType="withEffect">
                                  <p:stCondLst>
                                    <p:cond delay="1000"/>
                                  </p:stCondLst>
                                  <p:childTnLst>
                                    <p:animMotion origin="layout" path="M -0.01455 -1.34362E-6 L -3.90605E-7 -1.34362E-6 " pathEditMode="relative" rAng="0" ptsTypes="AA">
                                      <p:cBhvr>
                                        <p:cTn id="38" dur="950" fill="hold"/>
                                        <p:tgtEl>
                                          <p:spTgt spid="14"/>
                                        </p:tgtEl>
                                        <p:attrNameLst>
                                          <p:attrName>ppt_x</p:attrName>
                                          <p:attrName>ppt_y</p:attrName>
                                        </p:attrNameLst>
                                      </p:cBhvr>
                                      <p:rCtr x="728" y="0"/>
                                    </p:animMotion>
                                  </p:childTnLst>
                                </p:cTn>
                              </p:par>
                              <p:par>
                                <p:cTn id="39" presetID="6" presetClass="emph" presetSubtype="0" accel="100000" autoRev="1" fill="hold" grpId="2" nodeType="withEffect">
                                  <p:stCondLst>
                                    <p:cond delay="300"/>
                                  </p:stCondLst>
                                  <p:childTnLst>
                                    <p:animScale>
                                      <p:cBhvr>
                                        <p:cTn id="40" dur="500" fill="hold"/>
                                        <p:tgtEl>
                                          <p:spTgt spid="14"/>
                                        </p:tgtEl>
                                      </p:cBhvr>
                                      <p:by x="95000" y="95000"/>
                                    </p:animScale>
                                  </p:childTnLst>
                                </p:cTn>
                              </p:par>
                              <p:par>
                                <p:cTn id="41" presetID="10"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950"/>
                                        <p:tgtEl>
                                          <p:spTgt spid="17"/>
                                        </p:tgtEl>
                                      </p:cBhvr>
                                    </p:animEffect>
                                  </p:childTnLst>
                                </p:cTn>
                              </p:par>
                              <p:par>
                                <p:cTn id="44" presetID="63" presetClass="path" presetSubtype="0" decel="100000" fill="hold" grpId="1" nodeType="withEffect">
                                  <p:stCondLst>
                                    <p:cond delay="700"/>
                                  </p:stCondLst>
                                  <p:childTnLst>
                                    <p:animMotion origin="layout" path="M -0.01455 -1.34362E-6 L -3.90605E-7 -1.34362E-6 " pathEditMode="relative" rAng="0" ptsTypes="AA">
                                      <p:cBhvr>
                                        <p:cTn id="45" dur="950" fill="hold"/>
                                        <p:tgtEl>
                                          <p:spTgt spid="17"/>
                                        </p:tgtEl>
                                        <p:attrNameLst>
                                          <p:attrName>ppt_x</p:attrName>
                                          <p:attrName>ppt_y</p:attrName>
                                        </p:attrNameLst>
                                      </p:cBhvr>
                                      <p:rCtr x="728" y="0"/>
                                    </p:animMotion>
                                  </p:childTnLst>
                                </p:cTn>
                              </p:par>
                              <p:par>
                                <p:cTn id="46" presetID="6" presetClass="emph" presetSubtype="0" accel="100000" autoRev="1" fill="hold" grpId="2" nodeType="withEffect">
                                  <p:stCondLst>
                                    <p:cond delay="0"/>
                                  </p:stCondLst>
                                  <p:childTnLst>
                                    <p:animScale>
                                      <p:cBhvr>
                                        <p:cTn id="47" dur="500" fill="hold"/>
                                        <p:tgtEl>
                                          <p:spTgt spid="17"/>
                                        </p:tgtEl>
                                      </p:cBhvr>
                                      <p:by x="95000" y="95000"/>
                                    </p:animScale>
                                  </p:childTnLst>
                                </p:cTn>
                              </p:par>
                              <p:par>
                                <p:cTn id="48" presetID="10" presetClass="entr" presetSubtype="0" fill="hold" grpId="0" nodeType="withEffect">
                                  <p:stCondLst>
                                    <p:cond delay="7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950"/>
                                        <p:tgtEl>
                                          <p:spTgt spid="15"/>
                                        </p:tgtEl>
                                      </p:cBhvr>
                                    </p:animEffect>
                                  </p:childTnLst>
                                </p:cTn>
                              </p:par>
                              <p:par>
                                <p:cTn id="51" presetID="63" presetClass="path" presetSubtype="0" decel="100000" fill="hold" grpId="1" nodeType="withEffect">
                                  <p:stCondLst>
                                    <p:cond delay="700"/>
                                  </p:stCondLst>
                                  <p:childTnLst>
                                    <p:animMotion origin="layout" path="M -0.01455 -1.34362E-6 L -3.90605E-7 -1.34362E-6 " pathEditMode="relative" rAng="0" ptsTypes="AA">
                                      <p:cBhvr>
                                        <p:cTn id="52" dur="950" fill="hold"/>
                                        <p:tgtEl>
                                          <p:spTgt spid="15"/>
                                        </p:tgtEl>
                                        <p:attrNameLst>
                                          <p:attrName>ppt_x</p:attrName>
                                          <p:attrName>ppt_y</p:attrName>
                                        </p:attrNameLst>
                                      </p:cBhvr>
                                      <p:rCtr x="728" y="0"/>
                                    </p:animMotion>
                                  </p:childTnLst>
                                </p:cTn>
                              </p:par>
                              <p:par>
                                <p:cTn id="53" presetID="6" presetClass="emph" presetSubtype="0" accel="100000" autoRev="1" fill="hold" grpId="2" nodeType="withEffect">
                                  <p:stCondLst>
                                    <p:cond delay="0"/>
                                  </p:stCondLst>
                                  <p:childTnLst>
                                    <p:animScale>
                                      <p:cBhvr>
                                        <p:cTn id="54" dur="500" fill="hold"/>
                                        <p:tgtEl>
                                          <p:spTgt spid="15"/>
                                        </p:tgtEl>
                                      </p:cBhvr>
                                      <p:by x="95000" y="9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1" grpId="0" animBg="1"/>
      <p:bldP spid="13" grpId="0" animBg="1"/>
      <p:bldP spid="5" grpId="0">
        <p:tmplLst>
          <p:tmpl>
            <p:tnLst>
              <p:par>
                <p:cTn presetID="10" presetClass="entr" presetSubtype="0" fill="hold" nodeType="withEffect">
                  <p:stCondLst>
                    <p:cond delay="800"/>
                  </p:stCondLst>
                  <p:childTnLst>
                    <p:set>
                      <p:cBhvr>
                        <p:cTn dur="1" fill="hold">
                          <p:stCondLst>
                            <p:cond delay="0"/>
                          </p:stCondLst>
                        </p:cTn>
                        <p:tgtEl>
                          <p:spTgt spid="5"/>
                        </p:tgtEl>
                        <p:attrNameLst>
                          <p:attrName>style.visibility</p:attrName>
                        </p:attrNameLst>
                      </p:cBhvr>
                      <p:to>
                        <p:strVal val="visible"/>
                      </p:to>
                    </p:set>
                    <p:animEffect transition="in" filter="fade">
                      <p:cBhvr>
                        <p:cTn dur="950"/>
                        <p:tgtEl>
                          <p:spTgt spid="5"/>
                        </p:tgtEl>
                      </p:cBhvr>
                    </p:animEffect>
                  </p:childTnLst>
                </p:cTn>
              </p:par>
            </p:tnLst>
          </p:tmpl>
        </p:tmplLst>
      </p:bldP>
      <p:bldP spid="5" grpId="1">
        <p:tmplLst>
          <p:tmpl>
            <p:tnLst>
              <p:par>
                <p:cTn presetID="63" presetClass="path" presetSubtype="0" decel="100000" fill="hold" nodeType="withEffect">
                  <p:stCondLst>
                    <p:cond delay="800"/>
                  </p:stCondLst>
                  <p:childTnLst>
                    <p:animMotion origin="layout" path="M -0.01455 -1.34362E-6 L -3.90605E-7 -1.34362E-6 " pathEditMode="relative" rAng="0" ptsTypes="AA">
                      <p:cBhvr>
                        <p:cTn dur="950" fill="hold"/>
                        <p:tgtEl>
                          <p:spTgt spid="5"/>
                        </p:tgtEl>
                        <p:attrNameLst>
                          <p:attrName>ppt_x</p:attrName>
                          <p:attrName>ppt_y</p:attrName>
                        </p:attrNameLst>
                      </p:cBhvr>
                      <p:rCtr x="728" y="0"/>
                    </p:animMotion>
                  </p:childTnLst>
                </p:cTn>
              </p:par>
            </p:tnLst>
          </p:tmpl>
        </p:tmplLst>
      </p:bldP>
      <p:bldP spid="5" grpId="2">
        <p:tmplLst>
          <p:tmpl>
            <p:tnLst>
              <p:par>
                <p:cTn presetID="6" presetClass="emph" presetSubtype="0" accel="100000" autoRev="1" fill="hold" nodeType="withEffect">
                  <p:stCondLst>
                    <p:cond delay="100"/>
                  </p:stCondLst>
                  <p:childTnLst>
                    <p:animScale>
                      <p:cBhvr>
                        <p:cTn dur="500" fill="hold"/>
                        <p:tgtEl>
                          <p:spTgt spid="5"/>
                        </p:tgtEl>
                      </p:cBhvr>
                      <p:by x="95000" y="95000"/>
                    </p:animScale>
                  </p:childTnLst>
                </p:cTn>
              </p:par>
            </p:tnLst>
          </p:tmpl>
        </p:tmplLst>
      </p:bldP>
      <p:bldP spid="9" grpId="0"/>
      <p:bldP spid="9" grpId="1"/>
      <p:bldP spid="9" grpId="2"/>
      <p:bldP spid="14" grpId="0"/>
      <p:bldP spid="14" grpId="1"/>
      <p:bldP spid="14" grpId="2"/>
      <p:bldP spid="17" grpId="0">
        <p:tmplLst>
          <p:tmpl>
            <p:tnLst>
              <p:par>
                <p:cTn presetID="10" presetClass="entr" presetSubtype="0" fill="hold" nodeType="withEffect">
                  <p:stCondLst>
                    <p:cond delay="700"/>
                  </p:stCondLst>
                  <p:childTnLst>
                    <p:set>
                      <p:cBhvr>
                        <p:cTn dur="1" fill="hold">
                          <p:stCondLst>
                            <p:cond delay="0"/>
                          </p:stCondLst>
                        </p:cTn>
                        <p:tgtEl>
                          <p:spTgt spid="17"/>
                        </p:tgtEl>
                        <p:attrNameLst>
                          <p:attrName>style.visibility</p:attrName>
                        </p:attrNameLst>
                      </p:cBhvr>
                      <p:to>
                        <p:strVal val="visible"/>
                      </p:to>
                    </p:set>
                    <p:animEffect transition="in" filter="fade">
                      <p:cBhvr>
                        <p:cTn dur="950"/>
                        <p:tgtEl>
                          <p:spTgt spid="17"/>
                        </p:tgtEl>
                      </p:cBhvr>
                    </p:animEffect>
                  </p:childTnLst>
                </p:cTn>
              </p:par>
            </p:tnLst>
          </p:tmpl>
        </p:tmplLst>
      </p:bldP>
      <p:bldP spid="17" grpId="1"/>
      <p:bldP spid="17" grpId="2"/>
      <p:bldP spid="15" grpId="0">
        <p:tmplLst>
          <p:tmpl>
            <p:tnLst>
              <p:par>
                <p:cTn presetID="10" presetClass="entr" presetSubtype="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Effect transition="in" filter="fade">
                      <p:cBhvr>
                        <p:cTn dur="950"/>
                        <p:tgtEl>
                          <p:spTgt spid="15"/>
                        </p:tgtEl>
                      </p:cBhvr>
                    </p:animEffect>
                  </p:childTnLst>
                </p:cTn>
              </p:par>
            </p:tnLst>
          </p:tmpl>
        </p:tmplLst>
      </p:bldP>
      <p:bldP spid="15" grpId="1"/>
      <p:bldP spid="15" grpId="2"/>
    </p:bldLst>
  </p:timing>
  <p:extLst mod="1">
    <p:ext uri="{DCECCB84-F9BA-43D5-87BE-67443E8EF086}">
      <p15:sldGuideLst xmlns:p15="http://schemas.microsoft.com/office/powerpoint/2012/main" xmlns="">
        <p15:guide id="1" orient="horz" pos="4406">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 STATIC">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a:t>Presentation title</a:t>
            </a:r>
          </a:p>
        </p:txBody>
      </p:sp>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tretch>
            <a:fillRect/>
          </a:stretch>
        </p:blipFill>
        <p:spPr bwMode="black">
          <a:xfrm>
            <a:off x="458332" y="6182440"/>
            <a:ext cx="1552931" cy="332660"/>
          </a:xfrm>
          <a:prstGeom prst="rect">
            <a:avLst/>
          </a:prstGeom>
        </p:spPr>
      </p:pic>
      <p:sp>
        <p:nvSpPr>
          <p:cNvPr id="8" name="Rectangle 6"/>
          <p:cNvSpPr>
            <a:spLocks noChangeArrowheads="1"/>
          </p:cNvSpPr>
          <p:nvPr userDrawn="1"/>
        </p:nvSpPr>
        <p:spPr bwMode="auto">
          <a:xfrm>
            <a:off x="3175" y="4395788"/>
            <a:ext cx="124333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
        <p:nvSpPr>
          <p:cNvPr id="15" name="Text Placeholder 16"/>
          <p:cNvSpPr>
            <a:spLocks noGrp="1"/>
          </p:cNvSpPr>
          <p:nvPr>
            <p:ph type="body" sz="quarter" idx="13" hasCustomPrompt="1"/>
          </p:nvPr>
        </p:nvSpPr>
        <p:spPr>
          <a:xfrm>
            <a:off x="274638" y="296863"/>
            <a:ext cx="3657600" cy="461665"/>
          </a:xfrm>
        </p:spPr>
        <p:txBody>
          <a:bodyPr/>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a:t>
            </a:r>
          </a:p>
        </p:txBody>
      </p:sp>
      <p:sp>
        <p:nvSpPr>
          <p:cNvPr id="10" name="Text Placeholder 16"/>
          <p:cNvSpPr>
            <a:spLocks noGrp="1"/>
          </p:cNvSpPr>
          <p:nvPr>
            <p:ph type="body" sz="quarter" idx="14" hasCustomPrompt="1"/>
          </p:nvPr>
        </p:nvSpPr>
        <p:spPr>
          <a:xfrm>
            <a:off x="8504239" y="296863"/>
            <a:ext cx="3657600" cy="461665"/>
          </a:xfrm>
        </p:spPr>
        <p:txBody>
          <a:bodyPr/>
          <a:lstStyle>
            <a:lvl1pPr marL="0" indent="0" algn="r">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Yammer hashtag</a:t>
            </a:r>
          </a:p>
        </p:txBody>
      </p:sp>
    </p:spTree>
    <p:extLst>
      <p:ext uri="{BB962C8B-B14F-4D97-AF65-F5344CB8AC3E}">
        <p14:creationId xmlns:p14="http://schemas.microsoft.com/office/powerpoint/2010/main" val="301833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75912">
                      <a:schemeClr val="tx1"/>
                    </a:gs>
                    <a:gs pos="34307">
                      <a:schemeClr val="tx1"/>
                    </a:gs>
                    <a:gs pos="43000">
                      <a:schemeClr val="tx1"/>
                    </a:gs>
                  </a:gsLst>
                  <a:lin ang="5400000" scaled="0"/>
                </a:gradFill>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fidentiality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p>
        </p:txBody>
      </p:sp>
    </p:spTree>
    <p:extLst>
      <p:ext uri="{BB962C8B-B14F-4D97-AF65-F5344CB8AC3E}">
        <p14:creationId xmlns:p14="http://schemas.microsoft.com/office/powerpoint/2010/main" val="400066677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757448" y="304193"/>
            <a:ext cx="4409440" cy="6400800"/>
          </a:xfrm>
          <a:prstGeom prst="rect">
            <a:avLst/>
          </a:prstGeom>
        </p:spPr>
      </p:pic>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7314044" cy="3475534"/>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685507"/>
            <a:ext cx="7315200" cy="1829593"/>
          </a:xfrm>
          <a:noFill/>
        </p:spPr>
        <p:txBody>
          <a:bodyPr lIns="182880" tIns="146304" rIns="182880" bIns="146304">
            <a:noAutofit/>
          </a:bodyPr>
          <a:lstStyle>
            <a:lvl1pPr marL="0" indent="0">
              <a:spcBef>
                <a:spcPts val="0"/>
              </a:spcBef>
              <a:buNone/>
              <a:defRPr sz="3600" spc="0" baseline="0">
                <a:gradFill>
                  <a:gsLst>
                    <a:gs pos="75912">
                      <a:schemeClr val="tx1"/>
                    </a:gs>
                    <a:gs pos="34307">
                      <a:schemeClr val="tx1"/>
                    </a:gs>
                    <a:gs pos="43000">
                      <a:schemeClr val="tx1"/>
                    </a:gs>
                  </a:gsLst>
                  <a:lin ang="5400000" scaled="0"/>
                </a:gradFill>
                <a:latin typeface="+mj-lt"/>
              </a:defRPr>
            </a:lvl1pPr>
          </a:lstStyle>
          <a:p>
            <a:pPr lvl="0"/>
            <a:r>
              <a:rPr lang="en-US" dirty="0"/>
              <a:t>Speaker Name</a:t>
            </a:r>
          </a:p>
        </p:txBody>
      </p:sp>
      <p:sp>
        <p:nvSpPr>
          <p:cNvPr id="7"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7019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9143999" cy="2751698"/>
          </a:xfrm>
          <a:noFill/>
        </p:spPr>
        <p:txBody>
          <a:bodyPr tIns="91440" bIns="91440" anchor="t" anchorCtr="0"/>
          <a:lstStyle>
            <a:lvl1pPr>
              <a:defRPr sz="7200" spc="-100" baseline="0">
                <a:gradFill>
                  <a:gsLst>
                    <a:gs pos="75912">
                      <a:schemeClr val="tx1"/>
                    </a:gs>
                    <a:gs pos="34307">
                      <a:schemeClr val="tx1"/>
                    </a:gs>
                    <a:gs pos="43000">
                      <a:schemeClr val="tx1"/>
                    </a:gs>
                  </a:gsLst>
                  <a:lin ang="5400000" scaled="0"/>
                </a:gradFill>
              </a:defRPr>
            </a:lvl1pPr>
          </a:lstStyle>
          <a:p>
            <a:r>
              <a:rPr lang="en-US" dirty="0"/>
              <a:t>Video title</a:t>
            </a:r>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pic>
        <p:nvPicPr>
          <p:cNvPr id="11" name="Picture 10"/>
          <p:cNvPicPr>
            <a:picLocks noChangeAspect="1"/>
          </p:cNvPicPr>
          <p:nvPr userDrawn="1"/>
        </p:nvPicPr>
        <p:blipFill>
          <a:blip r:embed="rId2"/>
          <a:stretch>
            <a:fillRect/>
          </a:stretch>
        </p:blipFill>
        <p:spPr>
          <a:xfrm>
            <a:off x="-222" y="3075628"/>
            <a:ext cx="12436918" cy="3292125"/>
          </a:xfrm>
          <a:prstGeom prst="rect">
            <a:avLst/>
          </a:prstGeom>
        </p:spPr>
      </p:pic>
    </p:spTree>
    <p:extLst>
      <p:ext uri="{BB962C8B-B14F-4D97-AF65-F5344CB8AC3E}">
        <p14:creationId xmlns:p14="http://schemas.microsoft.com/office/powerpoint/2010/main" val="43103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75912">
                      <a:schemeClr val="tx1"/>
                    </a:gs>
                    <a:gs pos="34307">
                      <a:schemeClr val="tx1"/>
                    </a:gs>
                    <a:gs pos="43000">
                      <a:schemeClr val="tx1"/>
                    </a:gs>
                  </a:gsLst>
                  <a:lin ang="5400000" scaled="0"/>
                </a:gradFill>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8859725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067683225"/>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27311483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83524094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
        <p:nvSpPr>
          <p:cNvPr id="5"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89641516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124839197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8855837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75912">
                      <a:schemeClr val="tx1"/>
                    </a:gs>
                    <a:gs pos="34307">
                      <a:schemeClr val="tx1"/>
                    </a:gs>
                    <a:gs pos="4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93967420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4256272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7151259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a:t>Click to edit Master title style</a:t>
            </a:r>
            <a:endParaRPr lang="en-US" dirty="0"/>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872942225"/>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a:t>“Sample quote goes here. Design is easier than it looks, and more important than it seems.”</a:t>
            </a:r>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a:t>Author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842620033"/>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a:t>“	Add a quote here. Design is easier than it looks, and more important than it seems.”</a:t>
            </a:r>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a:t>Author’s Name</a:t>
            </a:r>
          </a:p>
          <a:p>
            <a:pPr lvl="0"/>
            <a:r>
              <a:rPr lang="en-US" dirty="0"/>
              <a:t>Title</a:t>
            </a:r>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60882115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5"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391762630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24622040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50 Left 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1602737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22182177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a:t>Section title</a:t>
            </a:r>
          </a:p>
        </p:txBody>
      </p:sp>
      <p:sp>
        <p:nvSpPr>
          <p:cNvPr id="3" name="TextBox 7"/>
          <p:cNvSpPr txBox="1"/>
          <p:nvPr userDrawn="1"/>
        </p:nvSpPr>
        <p:spPr bwMode="white">
          <a:xfrm>
            <a:off x="4454934" y="6697627"/>
            <a:ext cx="3526606"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algn="ctr" defTabSz="914363" rtl="0" eaLnBrk="1" latinLnBrk="0" hangingPunct="1"/>
            <a:r>
              <a:rPr lang="en-US" sz="1050" b="0" kern="1200" spc="150" baseline="0" dirty="0">
                <a:gradFill>
                  <a:gsLst>
                    <a:gs pos="0">
                      <a:schemeClr val="tx1">
                        <a:alpha val="50000"/>
                      </a:schemeClr>
                    </a:gs>
                    <a:gs pos="86000">
                      <a:schemeClr val="tx1">
                        <a:alpha val="50000"/>
                      </a:schemeClr>
                    </a:gs>
                  </a:gsLst>
                  <a:lin ang="5400000" scaled="0"/>
                </a:gradFill>
                <a:latin typeface="+mn-lt"/>
                <a:ea typeface="+mn-ea"/>
                <a:cs typeface="+mn-cs"/>
              </a:rPr>
              <a:t>MICROSOFT CONFIDENTIAL – INTERNAL ONLY</a:t>
            </a:r>
          </a:p>
        </p:txBody>
      </p:sp>
    </p:spTree>
    <p:extLst>
      <p:ext uri="{BB962C8B-B14F-4D97-AF65-F5344CB8AC3E}">
        <p14:creationId xmlns:p14="http://schemas.microsoft.com/office/powerpoint/2010/main" val="247227168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FFFFFF">
                        <a:alpha val="50000"/>
                      </a:srgbClr>
                    </a:gs>
                    <a:gs pos="86000">
                      <a:srgbClr val="FFFFFF">
                        <a:alpha val="50000"/>
                      </a:srgbClr>
                    </a:gs>
                  </a:gsLst>
                  <a:lin ang="5400000" scaled="0"/>
                </a:gradFill>
              </a:rPr>
              <a:t>MICROSOFT CONFIDENTIAL – INTERNAL ONLY</a:t>
            </a:r>
          </a:p>
        </p:txBody>
      </p:sp>
    </p:spTree>
    <p:extLst>
      <p:ext uri="{BB962C8B-B14F-4D97-AF65-F5344CB8AC3E}">
        <p14:creationId xmlns:p14="http://schemas.microsoft.com/office/powerpoint/2010/main" val="718716663"/>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spc="150" dirty="0">
                <a:gradFill>
                  <a:gsLst>
                    <a:gs pos="0">
                      <a:srgbClr val="505050">
                        <a:alpha val="50000"/>
                      </a:srgbClr>
                    </a:gs>
                    <a:gs pos="86000">
                      <a:srgbClr val="505050">
                        <a:alpha val="50000"/>
                      </a:srgbClr>
                    </a:gs>
                  </a:gsLst>
                  <a:lin ang="5400000" scaled="0"/>
                </a:gradFill>
              </a:rPr>
              <a:t>MICROSOFT CONFIDENTIAL – INTERNAL ONLY</a:t>
            </a:r>
          </a:p>
        </p:txBody>
      </p:sp>
    </p:spTree>
    <p:extLst>
      <p:ext uri="{BB962C8B-B14F-4D97-AF65-F5344CB8AC3E}">
        <p14:creationId xmlns:p14="http://schemas.microsoft.com/office/powerpoint/2010/main" val="28950572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06286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2" y="1589"/>
            <a:ext cx="12430199" cy="6991986"/>
          </a:xfrm>
          <a:prstGeom prst="rect">
            <a:avLst/>
          </a:prstGeom>
          <a:noFill/>
          <a:ln>
            <a:noFill/>
          </a:ln>
        </p:spPr>
      </p:pic>
      <p:sp>
        <p:nvSpPr>
          <p:cNvPr id="4" name="Rectangle 3"/>
          <p:cNvSpPr/>
          <p:nvPr userDrawn="1"/>
        </p:nvSpPr>
        <p:spPr bwMode="auto">
          <a:xfrm>
            <a:off x="5337321" y="3088195"/>
            <a:ext cx="7099154" cy="3906330"/>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58" rIns="0" bIns="47558" numCol="1" rtlCol="0" anchor="ctr" anchorCtr="0" compatLnSpc="1">
            <a:prstTxWarp prst="textNoShape">
              <a:avLst/>
            </a:prstTxWarp>
          </a:bodyPr>
          <a:lstStyle/>
          <a:p>
            <a:pPr algn="ctr" defTabSz="950770" fontAlgn="base">
              <a:spcBef>
                <a:spcPct val="0"/>
              </a:spcBef>
              <a:spcAft>
                <a:spcPct val="0"/>
              </a:spcAft>
            </a:pPr>
            <a:endParaRPr lang="en-US" sz="2040" dirty="0">
              <a:gradFill>
                <a:gsLst>
                  <a:gs pos="16814">
                    <a:srgbClr val="FFFFFF"/>
                  </a:gs>
                  <a:gs pos="46000">
                    <a:srgbClr val="FFFFFF"/>
                  </a:gs>
                </a:gsLst>
                <a:lin ang="5400000" scaled="0"/>
              </a:gradFill>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a:xfrm>
            <a:off x="271818" y="2392170"/>
            <a:ext cx="4355173" cy="1392048"/>
          </a:xfrm>
          <a:prstGeom prst="rect">
            <a:avLst/>
          </a:prstGeom>
        </p:spPr>
        <p:txBody>
          <a:bodyPr wrap="square" anchor="ctr">
            <a:spAutoFit/>
          </a:bodyPr>
          <a:lstStyle/>
          <a:p>
            <a:pPr algn="r" defTabSz="1165386">
              <a:lnSpc>
                <a:spcPct val="90000"/>
              </a:lnSpc>
              <a:spcBef>
                <a:spcPct val="0"/>
              </a:spcBef>
            </a:pPr>
            <a:r>
              <a:rPr lang="en-US" sz="4692" spc="-125" dirty="0">
                <a:ln w="3175">
                  <a:noFill/>
                </a:ln>
                <a:gradFill>
                  <a:gsLst>
                    <a:gs pos="84066">
                      <a:srgbClr val="000000"/>
                    </a:gs>
                    <a:gs pos="57576">
                      <a:srgbClr val="000000"/>
                    </a:gs>
                  </a:gsLst>
                  <a:lin ang="5400000" scaled="0"/>
                </a:gradFill>
                <a:latin typeface="Segoe UI Light"/>
                <a:cs typeface="Segoe UI" pitchFamily="34" charset="0"/>
              </a:rPr>
              <a:t>Bringing Azure to your datacenter</a:t>
            </a:r>
          </a:p>
        </p:txBody>
      </p:sp>
      <p:sp>
        <p:nvSpPr>
          <p:cNvPr id="10" name="Rectangle 9"/>
          <p:cNvSpPr/>
          <p:nvPr userDrawn="1"/>
        </p:nvSpPr>
        <p:spPr>
          <a:xfrm>
            <a:off x="2863976" y="4610727"/>
            <a:ext cx="1763015" cy="729826"/>
          </a:xfrm>
          <a:prstGeom prst="rect">
            <a:avLst/>
          </a:prstGeom>
        </p:spPr>
        <p:txBody>
          <a:bodyPr wrap="none" anchor="ctr">
            <a:spAutoFit/>
          </a:bodyPr>
          <a:lstStyle/>
          <a:p>
            <a:pPr algn="r" defTabSz="1165386">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2510" y="4088042"/>
            <a:ext cx="2494315" cy="384949"/>
          </a:xfrm>
          <a:prstGeom prst="rect">
            <a:avLst/>
          </a:prstGeom>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32040"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5509" y="6678220"/>
            <a:ext cx="822951" cy="175415"/>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89213" y="3861237"/>
            <a:ext cx="6547262" cy="3133288"/>
          </a:xfrm>
          <a:prstGeom prst="rect">
            <a:avLst/>
          </a:prstGeom>
        </p:spPr>
      </p:pic>
      <p:sp>
        <p:nvSpPr>
          <p:cNvPr id="13" name="TextBox 12"/>
          <p:cNvSpPr txBox="1"/>
          <p:nvPr userDrawn="1"/>
        </p:nvSpPr>
        <p:spPr>
          <a:xfrm>
            <a:off x="2859123" y="5800218"/>
            <a:ext cx="1661310" cy="230524"/>
          </a:xfrm>
          <a:prstGeom prst="rect">
            <a:avLst/>
          </a:prstGeom>
          <a:noFill/>
        </p:spPr>
        <p:txBody>
          <a:bodyPr wrap="none" lIns="0" tIns="0" rIns="0" bIns="0" rtlCol="0" anchor="ctr">
            <a:spAutoFit/>
          </a:bodyPr>
          <a:lstStyle/>
          <a:p>
            <a:pPr algn="r" defTabSz="932418">
              <a:lnSpc>
                <a:spcPct val="90000"/>
              </a:lnSpc>
              <a:spcAft>
                <a:spcPts val="612"/>
              </a:spcAft>
            </a:pPr>
            <a:r>
              <a:rPr lang="en-US" sz="1632" dirty="0">
                <a:solidFill>
                  <a:srgbClr val="000000"/>
                </a:solidFill>
                <a:latin typeface="Segoe UI Semibold" panose="020B0702040204020203" pitchFamily="34" charset="0"/>
              </a:rPr>
              <a:t>Mark</a:t>
            </a:r>
            <a:r>
              <a:rPr lang="en-US" sz="1632" dirty="0">
                <a:solidFill>
                  <a:srgbClr val="000000"/>
                </a:solidFill>
              </a:rPr>
              <a:t> Russinovich</a:t>
            </a:r>
          </a:p>
        </p:txBody>
      </p:sp>
      <p:sp>
        <p:nvSpPr>
          <p:cNvPr id="14" name="Rectangle 13"/>
          <p:cNvSpPr/>
          <p:nvPr userDrawn="1"/>
        </p:nvSpPr>
        <p:spPr>
          <a:xfrm>
            <a:off x="3172943" y="5501284"/>
            <a:ext cx="1347492" cy="230524"/>
          </a:xfrm>
          <a:prstGeom prst="rect">
            <a:avLst/>
          </a:prstGeom>
        </p:spPr>
        <p:txBody>
          <a:bodyPr wrap="none" lIns="0" tIns="0" rIns="0" bIns="0">
            <a:spAutoFit/>
          </a:bodyPr>
          <a:lstStyle/>
          <a:p>
            <a:pPr algn="r" defTabSz="932418">
              <a:lnSpc>
                <a:spcPct val="90000"/>
              </a:lnSpc>
              <a:spcAft>
                <a:spcPts val="612"/>
              </a:spcAft>
            </a:pPr>
            <a:r>
              <a:rPr lang="en-US" sz="1632" dirty="0">
                <a:solidFill>
                  <a:srgbClr val="000000"/>
                </a:solidFill>
                <a:latin typeface="Segoe UI Semibold" panose="020B0702040204020203" pitchFamily="34" charset="0"/>
              </a:rPr>
              <a:t>Jeffrey</a:t>
            </a:r>
            <a:r>
              <a:rPr lang="en-US" sz="1632" dirty="0">
                <a:solidFill>
                  <a:srgbClr val="000000"/>
                </a:solidFill>
              </a:rPr>
              <a:t> Snover</a:t>
            </a:r>
          </a:p>
        </p:txBody>
      </p:sp>
      <p:sp>
        <p:nvSpPr>
          <p:cNvPr id="15" name="Rectangle 14"/>
          <p:cNvSpPr/>
          <p:nvPr userDrawn="1"/>
        </p:nvSpPr>
        <p:spPr>
          <a:xfrm>
            <a:off x="3148874" y="6075411"/>
            <a:ext cx="1371561" cy="230524"/>
          </a:xfrm>
          <a:prstGeom prst="rect">
            <a:avLst/>
          </a:prstGeom>
        </p:spPr>
        <p:txBody>
          <a:bodyPr wrap="none" lIns="0" tIns="0" rIns="0" bIns="0">
            <a:spAutoFit/>
          </a:bodyPr>
          <a:lstStyle/>
          <a:p>
            <a:pPr algn="r" defTabSz="932418">
              <a:lnSpc>
                <a:spcPct val="90000"/>
              </a:lnSpc>
              <a:spcAft>
                <a:spcPts val="612"/>
              </a:spcAft>
            </a:pPr>
            <a:r>
              <a:rPr lang="en-US" sz="1632" dirty="0">
                <a:solidFill>
                  <a:srgbClr val="000000"/>
                </a:solidFill>
                <a:latin typeface="Segoe UI Semibold" panose="020B0702040204020203" pitchFamily="34" charset="0"/>
              </a:rPr>
              <a:t>Jeremy</a:t>
            </a:r>
            <a:r>
              <a:rPr lang="en-US" sz="1632" dirty="0">
                <a:solidFill>
                  <a:srgbClr val="000000"/>
                </a:solidFill>
              </a:rPr>
              <a:t> Winter</a:t>
            </a:r>
          </a:p>
        </p:txBody>
      </p:sp>
    </p:spTree>
    <p:extLst>
      <p:ext uri="{BB962C8B-B14F-4D97-AF65-F5344CB8AC3E}">
        <p14:creationId xmlns:p14="http://schemas.microsoft.com/office/powerpoint/2010/main" val="37351445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a:t>Click to edit Master title style</a:t>
            </a:r>
            <a:endParaRPr lang="en-US" dirty="0"/>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494" indent="0">
              <a:buNone/>
              <a:defRPr/>
            </a:lvl3pPr>
            <a:lvl4pPr marL="456988" indent="0">
              <a:buNone/>
              <a:defRPr/>
            </a:lvl4pPr>
            <a:lvl5pPr marL="685481"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096243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a:t>Click to edit Master title style</a:t>
            </a:r>
            <a:endParaRPr lang="en-US" dirty="0"/>
          </a:p>
        </p:txBody>
      </p:sp>
      <p:sp>
        <p:nvSpPr>
          <p:cNvPr id="6" name="Text Placeholder 5"/>
          <p:cNvSpPr>
            <a:spLocks noGrp="1"/>
          </p:cNvSpPr>
          <p:nvPr>
            <p:ph type="body" sz="quarter" idx="10"/>
          </p:nvPr>
        </p:nvSpPr>
        <p:spPr>
          <a:xfrm>
            <a:off x="274640" y="1212852"/>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494" indent="0">
              <a:buNone/>
              <a:defRPr/>
            </a:lvl3pPr>
            <a:lvl4pPr marL="456988" indent="0">
              <a:buNone/>
              <a:defRPr/>
            </a:lvl4pPr>
            <a:lvl5pPr marL="685481"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2683687"/>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1"/>
            <a:ext cx="11887200" cy="2092881"/>
          </a:xfrm>
        </p:spPr>
        <p:txBody>
          <a:bodyPr>
            <a:spAutoFit/>
          </a:bodyPr>
          <a:lstStyle>
            <a:lvl1pPr>
              <a:buClr>
                <a:schemeClr val="tx2"/>
              </a:buClr>
              <a:defRPr sz="3998">
                <a:gradFill>
                  <a:gsLst>
                    <a:gs pos="7080">
                      <a:schemeClr val="tx2"/>
                    </a:gs>
                    <a:gs pos="36283">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896"/>
            </a:lvl1pPr>
          </a:lstStyle>
          <a:p>
            <a:r>
              <a:rPr lang="en-US"/>
              <a:t>Click to edit Master title style</a:t>
            </a:r>
          </a:p>
        </p:txBody>
      </p:sp>
    </p:spTree>
    <p:extLst>
      <p:ext uri="{BB962C8B-B14F-4D97-AF65-F5344CB8AC3E}">
        <p14:creationId xmlns:p14="http://schemas.microsoft.com/office/powerpoint/2010/main" val="2597604917"/>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1"/>
            <a:ext cx="11887200" cy="2092881"/>
          </a:xfrm>
        </p:spPr>
        <p:txBody>
          <a:bodyPr>
            <a:spAutoFit/>
          </a:bodyPr>
          <a:lstStyle>
            <a:lvl1pPr>
              <a:defRPr sz="3998"/>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4896"/>
            </a:lvl1pPr>
          </a:lstStyle>
          <a:p>
            <a:r>
              <a:rPr lang="en-US"/>
              <a:t>Click to edit Master title style</a:t>
            </a:r>
          </a:p>
        </p:txBody>
      </p:sp>
    </p:spTree>
    <p:extLst>
      <p:ext uri="{BB962C8B-B14F-4D97-AF65-F5344CB8AC3E}">
        <p14:creationId xmlns:p14="http://schemas.microsoft.com/office/powerpoint/2010/main" val="3935724626"/>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a:t>Click to edit Master title style</a:t>
            </a:r>
            <a:endParaRPr lang="en-US" dirty="0"/>
          </a:p>
        </p:txBody>
      </p:sp>
      <p:sp>
        <p:nvSpPr>
          <p:cNvPr id="4" name="Text Placeholder 3"/>
          <p:cNvSpPr>
            <a:spLocks noGrp="1"/>
          </p:cNvSpPr>
          <p:nvPr>
            <p:ph type="body" sz="quarter" idx="10"/>
          </p:nvPr>
        </p:nvSpPr>
        <p:spPr>
          <a:xfrm>
            <a:off x="274642" y="1212849"/>
            <a:ext cx="5486399" cy="1914370"/>
          </a:xfrm>
        </p:spPr>
        <p:txBody>
          <a:bodyPr wrap="square">
            <a:spAutoFit/>
          </a:bodyPr>
          <a:lstStyle>
            <a:lvl1pPr marL="0" indent="0">
              <a:spcBef>
                <a:spcPts val="1224"/>
              </a:spcBef>
              <a:buClr>
                <a:schemeClr val="tx1"/>
              </a:buClr>
              <a:buFont typeface="Wingdings" pitchFamily="2" charset="2"/>
              <a:buNone/>
              <a:defRPr sz="3198">
                <a:gradFill>
                  <a:gsLst>
                    <a:gs pos="12389">
                      <a:schemeClr val="tx2"/>
                    </a:gs>
                    <a:gs pos="31000">
                      <a:schemeClr val="tx2"/>
                    </a:gs>
                  </a:gsLst>
                  <a:lin ang="5400000" scaled="0"/>
                </a:gradFill>
              </a:defRPr>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8">
                <a:gradFill>
                  <a:gsLst>
                    <a:gs pos="12389">
                      <a:schemeClr val="tx2"/>
                    </a:gs>
                    <a:gs pos="31000">
                      <a:schemeClr val="tx2"/>
                    </a:gs>
                  </a:gsLst>
                  <a:lin ang="5400000" scaled="0"/>
                </a:gradFill>
              </a:defRPr>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1720741"/>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96"/>
            </a:lvl1pPr>
          </a:lstStyle>
          <a:p>
            <a:r>
              <a:rPr lang="en-US"/>
              <a:t>Click to edit Master title style</a:t>
            </a:r>
            <a:endParaRPr lang="en-US" dirty="0"/>
          </a:p>
        </p:txBody>
      </p:sp>
      <p:sp>
        <p:nvSpPr>
          <p:cNvPr id="4" name="Text Placeholder 3"/>
          <p:cNvSpPr>
            <a:spLocks noGrp="1"/>
          </p:cNvSpPr>
          <p:nvPr>
            <p:ph type="body" sz="quarter" idx="10"/>
          </p:nvPr>
        </p:nvSpPr>
        <p:spPr>
          <a:xfrm>
            <a:off x="274642" y="1212849"/>
            <a:ext cx="5486399" cy="1914370"/>
          </a:xfrm>
        </p:spPr>
        <p:txBody>
          <a:bodyPr wrap="square">
            <a:spAutoFit/>
          </a:bodyPr>
          <a:lstStyle>
            <a:lvl1pPr marL="0" indent="0">
              <a:spcBef>
                <a:spcPts val="1224"/>
              </a:spcBef>
              <a:buClr>
                <a:schemeClr val="tx1"/>
              </a:buClr>
              <a:buFont typeface="Wingdings" pitchFamily="2" charset="2"/>
              <a:buNone/>
              <a:defRPr sz="3198"/>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198"/>
            </a:lvl1pPr>
            <a:lvl2pPr marL="0" indent="0">
              <a:buNone/>
              <a:defRPr sz="2000"/>
            </a:lvl2pPr>
            <a:lvl3pPr marL="231667" indent="0">
              <a:buNone/>
              <a:tabLst/>
              <a:defRPr sz="2000"/>
            </a:lvl3pPr>
            <a:lvl4pPr marL="460161" indent="0">
              <a:buNone/>
              <a:defRPr/>
            </a:lvl4pPr>
            <a:lvl5pPr marL="68548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17553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theme" Target="../theme/theme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image" Target="../media/image1.png"/><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theme" Target="../theme/theme4.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9"/>
          <a:stretch>
            <a:fillRect/>
          </a:stretch>
        </p:blipFill>
        <p:spPr>
          <a:xfrm rot="5400000">
            <a:off x="9489149" y="3050513"/>
            <a:ext cx="6995160" cy="894134"/>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167" r:id="rId2"/>
    <p:sldLayoutId id="2147484215" r:id="rId3"/>
    <p:sldLayoutId id="2147484216" r:id="rId4"/>
    <p:sldLayoutId id="2147484105" r:id="rId5"/>
    <p:sldLayoutId id="2147484182" r:id="rId6"/>
    <p:sldLayoutId id="2147484130" r:id="rId7"/>
    <p:sldLayoutId id="2147484101" r:id="rId8"/>
    <p:sldLayoutId id="2147484102" r:id="rId9"/>
    <p:sldLayoutId id="2147484098" r:id="rId10"/>
    <p:sldLayoutId id="2147484086" r:id="rId11"/>
    <p:sldLayoutId id="2147484100" r:id="rId12"/>
    <p:sldLayoutId id="2147484089" r:id="rId13"/>
    <p:sldLayoutId id="2147484092" r:id="rId14"/>
    <p:sldLayoutId id="2147484190" r:id="rId15"/>
    <p:sldLayoutId id="2147484195" r:id="rId16"/>
    <p:sldLayoutId id="2147484209" r:id="rId17"/>
    <p:sldLayoutId id="2147484196" r:id="rId18"/>
    <p:sldLayoutId id="2147484208" r:id="rId19"/>
    <p:sldLayoutId id="2147484192" r:id="rId20"/>
    <p:sldLayoutId id="2147484189" r:id="rId21"/>
    <p:sldLayoutId id="2147484194" r:id="rId22"/>
    <p:sldLayoutId id="2147484127" r:id="rId23"/>
    <p:sldLayoutId id="2147484093" r:id="rId24"/>
    <p:sldLayoutId id="2147484129" r:id="rId25"/>
    <p:sldLayoutId id="2147484203" r:id="rId26"/>
    <p:sldLayoutId id="2147484313" r:id="rId27"/>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41"/>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021243750"/>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 id="2147484255" r:id="rId35"/>
    <p:sldLayoutId id="2147484256" r:id="rId36"/>
    <p:sldLayoutId id="2147484261" r:id="rId37"/>
    <p:sldLayoutId id="2147484262" r:id="rId38"/>
    <p:sldLayoutId id="2147484263" r:id="rId39"/>
  </p:sldLayoutIdLst>
  <p:transition>
    <p:fade/>
  </p:transition>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28"/>
          <a:stretch>
            <a:fillRect/>
          </a:stretch>
        </p:blipFill>
        <p:spPr>
          <a:xfrm rot="5400000">
            <a:off x="9489149" y="3050513"/>
            <a:ext cx="6995160" cy="894134"/>
          </a:xfrm>
          <a:prstGeom prst="rect">
            <a:avLst/>
          </a:prstGeom>
        </p:spPr>
      </p:pic>
    </p:spTree>
    <p:extLst>
      <p:ext uri="{BB962C8B-B14F-4D97-AF65-F5344CB8AC3E}">
        <p14:creationId xmlns:p14="http://schemas.microsoft.com/office/powerpoint/2010/main" val="2533764712"/>
      </p:ext>
    </p:extLst>
  </p:cSld>
  <p:clrMap bg1="dk1" tx1="lt1" bg2="dk2" tx2="lt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 id="2147484328" r:id="rId12"/>
    <p:sldLayoutId id="2147484329" r:id="rId13"/>
    <p:sldLayoutId id="2147484330" r:id="rId14"/>
    <p:sldLayoutId id="2147484331" r:id="rId15"/>
    <p:sldLayoutId id="2147484332" r:id="rId16"/>
    <p:sldLayoutId id="2147484333" r:id="rId17"/>
    <p:sldLayoutId id="2147484334" r:id="rId18"/>
    <p:sldLayoutId id="2147484335" r:id="rId19"/>
    <p:sldLayoutId id="2147484336" r:id="rId20"/>
    <p:sldLayoutId id="2147484337" r:id="rId21"/>
    <p:sldLayoutId id="2147484338" r:id="rId22"/>
    <p:sldLayoutId id="2147484339" r:id="rId23"/>
    <p:sldLayoutId id="2147484340" r:id="rId24"/>
    <p:sldLayoutId id="2147484341" r:id="rId25"/>
    <p:sldLayoutId id="2147484342" r:id="rId26"/>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7"/>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2" y="1212852"/>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5393279"/>
      </p:ext>
    </p:extLst>
  </p:cSld>
  <p:clrMap bg1="dk1" tx1="lt1" bg2="dk2" tx2="lt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 id="2147484358" r:id="rId12"/>
    <p:sldLayoutId id="2147484359" r:id="rId13"/>
    <p:sldLayoutId id="2147484360" r:id="rId14"/>
    <p:sldLayoutId id="2147484361" r:id="rId15"/>
    <p:sldLayoutId id="2147484362" r:id="rId16"/>
    <p:sldLayoutId id="2147484363" r:id="rId17"/>
    <p:sldLayoutId id="2147484364" r:id="rId18"/>
    <p:sldLayoutId id="2147484365" r:id="rId19"/>
    <p:sldLayoutId id="2147484366" r:id="rId20"/>
    <p:sldLayoutId id="2147484367" r:id="rId21"/>
    <p:sldLayoutId id="2147484368" r:id="rId22"/>
    <p:sldLayoutId id="2147484369" r:id="rId23"/>
    <p:sldLayoutId id="2147484370" r:id="rId24"/>
    <p:sldLayoutId id="2147484371" r:id="rId25"/>
    <p:sldLayoutId id="2147484372" r:id="rId26"/>
    <p:sldLayoutId id="2147484373" r:id="rId27"/>
    <p:sldLayoutId id="2147484374" r:id="rId28"/>
    <p:sldLayoutId id="2147484375" r:id="rId29"/>
    <p:sldLayoutId id="2147484376" r:id="rId30"/>
    <p:sldLayoutId id="2147484377" r:id="rId31"/>
  </p:sldLayoutIdLst>
  <p:transition>
    <p:fade/>
  </p:transition>
  <p:txStyles>
    <p:titleStyle>
      <a:lvl1pPr algn="l" defTabSz="932308" rtl="0" eaLnBrk="1" latinLnBrk="0" hangingPunct="1">
        <a:lnSpc>
          <a:spcPct val="90000"/>
        </a:lnSpc>
        <a:spcBef>
          <a:spcPct val="0"/>
        </a:spcBef>
        <a:buNone/>
        <a:defRPr lang="en-US" sz="47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41" marR="0" indent="-342741"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98" kern="1200" spc="0" baseline="0">
          <a:gradFill>
            <a:gsLst>
              <a:gs pos="1250">
                <a:schemeClr val="tx1"/>
              </a:gs>
              <a:gs pos="100000">
                <a:schemeClr val="tx1"/>
              </a:gs>
            </a:gsLst>
            <a:lin ang="5400000" scaled="0"/>
          </a:gradFill>
          <a:latin typeface="+mj-lt"/>
          <a:ea typeface="+mn-ea"/>
          <a:cs typeface="+mn-cs"/>
        </a:defRPr>
      </a:lvl1pPr>
      <a:lvl2pPr marL="583929" marR="0" indent="-241189"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728" marR="0" indent="-228494"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222" marR="0" indent="-228494"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6716" marR="0" indent="-228494" algn="l" defTabSz="932308"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3849"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006"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159"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315" indent="-233078" algn="l" defTabSz="9323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08" rtl="0" eaLnBrk="1" latinLnBrk="0" hangingPunct="1">
        <a:defRPr sz="1800" kern="1200">
          <a:solidFill>
            <a:schemeClr val="tx1"/>
          </a:solidFill>
          <a:latin typeface="+mn-lt"/>
          <a:ea typeface="+mn-ea"/>
          <a:cs typeface="+mn-cs"/>
        </a:defRPr>
      </a:lvl1pPr>
      <a:lvl2pPr marL="466154" algn="l" defTabSz="932308" rtl="0" eaLnBrk="1" latinLnBrk="0" hangingPunct="1">
        <a:defRPr sz="1800" kern="1200">
          <a:solidFill>
            <a:schemeClr val="tx1"/>
          </a:solidFill>
          <a:latin typeface="+mn-lt"/>
          <a:ea typeface="+mn-ea"/>
          <a:cs typeface="+mn-cs"/>
        </a:defRPr>
      </a:lvl2pPr>
      <a:lvl3pPr marL="932308" algn="l" defTabSz="932308" rtl="0" eaLnBrk="1" latinLnBrk="0" hangingPunct="1">
        <a:defRPr sz="1800" kern="1200">
          <a:solidFill>
            <a:schemeClr val="tx1"/>
          </a:solidFill>
          <a:latin typeface="+mn-lt"/>
          <a:ea typeface="+mn-ea"/>
          <a:cs typeface="+mn-cs"/>
        </a:defRPr>
      </a:lvl3pPr>
      <a:lvl4pPr marL="1398464" algn="l" defTabSz="932308" rtl="0" eaLnBrk="1" latinLnBrk="0" hangingPunct="1">
        <a:defRPr sz="1800" kern="1200">
          <a:solidFill>
            <a:schemeClr val="tx1"/>
          </a:solidFill>
          <a:latin typeface="+mn-lt"/>
          <a:ea typeface="+mn-ea"/>
          <a:cs typeface="+mn-cs"/>
        </a:defRPr>
      </a:lvl4pPr>
      <a:lvl5pPr marL="1864618" algn="l" defTabSz="932308" rtl="0" eaLnBrk="1" latinLnBrk="0" hangingPunct="1">
        <a:defRPr sz="1800" kern="1200">
          <a:solidFill>
            <a:schemeClr val="tx1"/>
          </a:solidFill>
          <a:latin typeface="+mn-lt"/>
          <a:ea typeface="+mn-ea"/>
          <a:cs typeface="+mn-cs"/>
        </a:defRPr>
      </a:lvl5pPr>
      <a:lvl6pPr marL="2330774" algn="l" defTabSz="932308" rtl="0" eaLnBrk="1" latinLnBrk="0" hangingPunct="1">
        <a:defRPr sz="1800" kern="1200">
          <a:solidFill>
            <a:schemeClr val="tx1"/>
          </a:solidFill>
          <a:latin typeface="+mn-lt"/>
          <a:ea typeface="+mn-ea"/>
          <a:cs typeface="+mn-cs"/>
        </a:defRPr>
      </a:lvl6pPr>
      <a:lvl7pPr marL="2796927" algn="l" defTabSz="932308" rtl="0" eaLnBrk="1" latinLnBrk="0" hangingPunct="1">
        <a:defRPr sz="1800" kern="1200">
          <a:solidFill>
            <a:schemeClr val="tx1"/>
          </a:solidFill>
          <a:latin typeface="+mn-lt"/>
          <a:ea typeface="+mn-ea"/>
          <a:cs typeface="+mn-cs"/>
        </a:defRPr>
      </a:lvl7pPr>
      <a:lvl8pPr marL="3263083" algn="l" defTabSz="932308" rtl="0" eaLnBrk="1" latinLnBrk="0" hangingPunct="1">
        <a:defRPr sz="1800" kern="1200">
          <a:solidFill>
            <a:schemeClr val="tx1"/>
          </a:solidFill>
          <a:latin typeface="+mn-lt"/>
          <a:ea typeface="+mn-ea"/>
          <a:cs typeface="+mn-cs"/>
        </a:defRPr>
      </a:lvl8pPr>
      <a:lvl9pPr marL="3729238" algn="l" defTabSz="932308"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6.jpg"/><Relationship Id="rId2" Type="http://schemas.openxmlformats.org/officeDocument/2006/relationships/slideLayout" Target="../slideLayouts/slideLayout121.xml"/><Relationship Id="rId1" Type="http://schemas.openxmlformats.org/officeDocument/2006/relationships/themeOverride" Target="../theme/themeOverride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1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3.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12436475" cy="133702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8" name="TextBox 17"/>
          <p:cNvSpPr txBox="1"/>
          <p:nvPr/>
        </p:nvSpPr>
        <p:spPr>
          <a:xfrm>
            <a:off x="120786" y="388844"/>
            <a:ext cx="12315689" cy="738664"/>
          </a:xfrm>
          <a:prstGeom prst="rect">
            <a:avLst/>
          </a:prstGeom>
          <a:noFill/>
        </p:spPr>
        <p:txBody>
          <a:bodyPr wrap="square" lIns="182880" tIns="146304" rIns="182880" bIns="146304" rtlCol="0">
            <a:spAutoFit/>
          </a:bodyPr>
          <a:lstStyle/>
          <a:p>
            <a:pPr algn="ctr">
              <a:lnSpc>
                <a:spcPct val="90000"/>
              </a:lnSpc>
              <a:spcAft>
                <a:spcPts val="600"/>
              </a:spcAft>
            </a:pPr>
            <a:r>
              <a:rPr lang="en-US" sz="3200" b="1" dirty="0"/>
              <a:t>In Depth Introduction to Containers On Microsoft Platforms</a:t>
            </a:r>
          </a:p>
        </p:txBody>
      </p:sp>
      <p:grpSp>
        <p:nvGrpSpPr>
          <p:cNvPr id="13" name="Group 12"/>
          <p:cNvGrpSpPr/>
          <p:nvPr/>
        </p:nvGrpSpPr>
        <p:grpSpPr>
          <a:xfrm>
            <a:off x="601613" y="1661328"/>
            <a:ext cx="11449272" cy="4801936"/>
            <a:chOff x="673621" y="1901537"/>
            <a:chExt cx="10217213" cy="4362830"/>
          </a:xfrm>
        </p:grpSpPr>
        <p:sp>
          <p:nvSpPr>
            <p:cNvPr id="3" name="Rectangle 2"/>
            <p:cNvSpPr/>
            <p:nvPr/>
          </p:nvSpPr>
          <p:spPr bwMode="auto">
            <a:xfrm>
              <a:off x="673621" y="1901537"/>
              <a:ext cx="2160240" cy="21717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674635" y="4104127"/>
              <a:ext cx="2952328" cy="216024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 name="Rectangle 6"/>
            <p:cNvSpPr/>
            <p:nvPr/>
          </p:nvSpPr>
          <p:spPr bwMode="auto">
            <a:xfrm>
              <a:off x="7930097" y="4104127"/>
              <a:ext cx="2867767" cy="216024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8" name="Rectangle 7"/>
            <p:cNvSpPr/>
            <p:nvPr/>
          </p:nvSpPr>
          <p:spPr bwMode="auto">
            <a:xfrm>
              <a:off x="3658760" y="4104127"/>
              <a:ext cx="4239539" cy="216024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defTabSz="932398" fontAlgn="base">
                <a:spcBef>
                  <a:spcPct val="0"/>
                </a:spcBef>
                <a:spcAft>
                  <a:spcPct val="0"/>
                </a:spcAft>
              </a:pPr>
              <a:endParaRPr lang="en-US" sz="2000" dirty="0">
                <a:gradFill>
                  <a:gsLst>
                    <a:gs pos="16814">
                      <a:srgbClr val="FFFFFF"/>
                    </a:gs>
                    <a:gs pos="46000">
                      <a:srgbClr val="FFFFFF"/>
                    </a:gs>
                  </a:gsLst>
                  <a:lin ang="5400000" scaled="0"/>
                </a:gradFill>
              </a:endParaRPr>
            </a:p>
            <a:p>
              <a:pPr marL="342900" indent="-342900" defTabSz="932398" fontAlgn="base">
                <a:spcBef>
                  <a:spcPct val="0"/>
                </a:spcBef>
                <a:spcAft>
                  <a:spcPct val="0"/>
                </a:spcAft>
                <a:buFont typeface="Arial" panose="020B0604020202020204" pitchFamily="34" charset="0"/>
                <a:buChar char="•"/>
              </a:pPr>
              <a:endParaRPr lang="en-US" sz="2000" dirty="0">
                <a:gradFill>
                  <a:gsLst>
                    <a:gs pos="16814">
                      <a:srgbClr val="FFFFFF"/>
                    </a:gs>
                    <a:gs pos="46000">
                      <a:srgbClr val="FFFFFF"/>
                    </a:gs>
                  </a:gsLst>
                  <a:lin ang="5400000" scaled="0"/>
                </a:gradFill>
              </a:endParaRPr>
            </a:p>
          </p:txBody>
        </p:sp>
        <p:sp>
          <p:nvSpPr>
            <p:cNvPr id="9" name="Rectangle 8"/>
            <p:cNvSpPr/>
            <p:nvPr/>
          </p:nvSpPr>
          <p:spPr bwMode="auto">
            <a:xfrm>
              <a:off x="2857740" y="1913086"/>
              <a:ext cx="5040560" cy="216024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0" name="Rectangle 9"/>
            <p:cNvSpPr/>
            <p:nvPr/>
          </p:nvSpPr>
          <p:spPr bwMode="auto">
            <a:xfrm>
              <a:off x="7922179" y="1901537"/>
              <a:ext cx="2867768" cy="216024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0" name="TextBox 69"/>
            <p:cNvSpPr txBox="1"/>
            <p:nvPr/>
          </p:nvSpPr>
          <p:spPr>
            <a:xfrm>
              <a:off x="3236384" y="2057102"/>
              <a:ext cx="3881640" cy="1972848"/>
            </a:xfrm>
            <a:prstGeom prst="rect">
              <a:avLst/>
            </a:prstGeom>
            <a:noFill/>
          </p:spPr>
          <p:txBody>
            <a:bodyPr wrap="none" lIns="182880" tIns="146304" rIns="182880" bIns="146304" rtlCol="0">
              <a:spAutoFit/>
            </a:bodyPr>
            <a:lstStyle/>
            <a:p>
              <a:pPr marL="0" marR="0" lvl="0" indent="0" algn="ctr" defTabSz="914400" eaLnBrk="1" fontAlgn="base" latinLnBrk="0" hangingPunct="1">
                <a:lnSpc>
                  <a:spcPct val="90000"/>
                </a:lnSpc>
                <a:spcBef>
                  <a:spcPct val="0"/>
                </a:spcBef>
                <a:spcAft>
                  <a:spcPts val="600"/>
                </a:spcAft>
                <a:buClrTx/>
                <a:buSzTx/>
                <a:buFontTx/>
                <a:buNone/>
                <a:tabLst/>
                <a:defRPr/>
              </a:pPr>
              <a:r>
                <a:rPr kumimoji="0" lang="en-US" sz="5400" b="1" i="0" u="none" strike="noStrike" kern="0" cap="none" spc="-102" normalizeH="0" baseline="0" noProof="0" dirty="0">
                  <a:ln w="3175">
                    <a:noFill/>
                  </a:ln>
                  <a:solidFill>
                    <a:schemeClr val="bg2">
                      <a:lumMod val="75000"/>
                    </a:schemeClr>
                  </a:solidFill>
                  <a:effectLst/>
                  <a:uLnTx/>
                  <a:uFillTx/>
                  <a:latin typeface="Segoe UI Light"/>
                  <a:cs typeface="Segoe UI" pitchFamily="34" charset="0"/>
                </a:rPr>
                <a:t>Dave Strebel</a:t>
              </a:r>
            </a:p>
            <a:p>
              <a:pPr marL="0" marR="0" lvl="0" indent="0" algn="ctr" defTabSz="914400" eaLnBrk="1" fontAlgn="base" latinLnBrk="0" hangingPunct="1">
                <a:lnSpc>
                  <a:spcPct val="90000"/>
                </a:lnSpc>
                <a:spcBef>
                  <a:spcPct val="0"/>
                </a:spcBef>
                <a:spcAft>
                  <a:spcPts val="600"/>
                </a:spcAft>
                <a:buClrTx/>
                <a:buSzTx/>
                <a:buFontTx/>
                <a:buNone/>
                <a:tabLst/>
                <a:defRPr/>
              </a:pPr>
              <a:r>
                <a:rPr kumimoji="0" lang="en-US" sz="2800" b="0" i="0" u="none" strike="noStrike" kern="0" cap="none" spc="-102" normalizeH="0" baseline="0" noProof="0" dirty="0">
                  <a:ln w="3175">
                    <a:noFill/>
                  </a:ln>
                  <a:solidFill>
                    <a:srgbClr val="FFFFFF"/>
                  </a:solidFill>
                  <a:effectLst/>
                  <a:uLnTx/>
                  <a:uFillTx/>
                  <a:latin typeface="Segoe UI Light"/>
                  <a:cs typeface="Segoe UI" pitchFamily="34" charset="0"/>
                </a:rPr>
                <a:t>Cloud Technical Specialist</a:t>
              </a:r>
            </a:p>
            <a:p>
              <a:pPr marL="0" marR="0" lvl="0" indent="0" algn="ctr" defTabSz="914400" eaLnBrk="1" fontAlgn="base" latinLnBrk="0" hangingPunct="1">
                <a:lnSpc>
                  <a:spcPct val="90000"/>
                </a:lnSpc>
                <a:spcBef>
                  <a:spcPct val="0"/>
                </a:spcBef>
                <a:spcAft>
                  <a:spcPts val="600"/>
                </a:spcAft>
                <a:buClrTx/>
                <a:buSzTx/>
                <a:buFontTx/>
                <a:buNone/>
                <a:tabLst/>
                <a:defRPr/>
              </a:pPr>
              <a:r>
                <a:rPr kumimoji="0" lang="en-US" sz="2800" b="0" i="0" u="none" strike="noStrike" kern="0" cap="none" spc="-102" normalizeH="0" baseline="0" noProof="0" dirty="0">
                  <a:ln w="3175">
                    <a:noFill/>
                  </a:ln>
                  <a:solidFill>
                    <a:srgbClr val="FFFFFF"/>
                  </a:solidFill>
                  <a:effectLst/>
                  <a:uLnTx/>
                  <a:uFillTx/>
                  <a:latin typeface="Segoe UI Light"/>
                  <a:cs typeface="Segoe UI" pitchFamily="34" charset="0"/>
                </a:rPr>
                <a:t>Microsoft</a:t>
              </a:r>
            </a:p>
          </p:txBody>
        </p:sp>
        <p:pic>
          <p:nvPicPr>
            <p:cNvPr id="18434" name="Picture 2" descr="http://www.icon2s.com/wp-content/uploads/2014/04/black-white-android-twit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7292" y="2089647"/>
              <a:ext cx="1022102" cy="10221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6538" y="3132246"/>
              <a:ext cx="2664296" cy="544765"/>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a:t>
              </a:r>
              <a:r>
                <a:rPr lang="en-US" dirty="0" err="1">
                  <a:gradFill>
                    <a:gsLst>
                      <a:gs pos="2917">
                        <a:schemeClr val="tx1"/>
                      </a:gs>
                      <a:gs pos="30000">
                        <a:schemeClr val="tx1"/>
                      </a:gs>
                    </a:gsLst>
                    <a:lin ang="5400000" scaled="0"/>
                  </a:gradFill>
                </a:rPr>
                <a:t>HybridCloud_Guy</a:t>
              </a:r>
              <a:endParaRPr lang="en-US" dirty="0">
                <a:gradFill>
                  <a:gsLst>
                    <a:gs pos="2917">
                      <a:schemeClr val="tx1"/>
                    </a:gs>
                    <a:gs pos="30000">
                      <a:schemeClr val="tx1"/>
                    </a:gs>
                  </a:gsLst>
                  <a:lin ang="5400000" scaled="0"/>
                </a:gradFill>
              </a:endParaRPr>
            </a:p>
          </p:txBody>
        </p:sp>
        <p:pic>
          <p:nvPicPr>
            <p:cNvPr id="18438" name="Picture 6" descr="http://www.phrehab.com/images/blog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4216" y="4319853"/>
              <a:ext cx="962020" cy="962020"/>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upload.wikimedia.org/wikipedia/commons/thumb/3/34/Commodore-64-Computer.png/800px-Commodore-64-Compu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154" y="4628459"/>
              <a:ext cx="2174230" cy="111157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870652" y="5290054"/>
              <a:ext cx="3007367" cy="494950"/>
            </a:xfrm>
            <a:prstGeom prst="rect">
              <a:avLst/>
            </a:prstGeom>
            <a:noFill/>
          </p:spPr>
          <p:txBody>
            <a:bodyPr wrap="squar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blogs.technet.com/</a:t>
              </a:r>
              <a:r>
                <a:rPr lang="en-US" dirty="0" err="1">
                  <a:gradFill>
                    <a:gsLst>
                      <a:gs pos="2917">
                        <a:schemeClr val="tx1"/>
                      </a:gs>
                      <a:gs pos="30000">
                        <a:schemeClr val="tx1"/>
                      </a:gs>
                    </a:gsLst>
                    <a:lin ang="5400000" scaled="0"/>
                  </a:gradFill>
                </a:rPr>
                <a:t>hybridguy</a:t>
              </a:r>
              <a:endParaRPr lang="en-US" dirty="0">
                <a:gradFill>
                  <a:gsLst>
                    <a:gs pos="2917">
                      <a:schemeClr val="tx1"/>
                    </a:gs>
                    <a:gs pos="30000">
                      <a:schemeClr val="tx1"/>
                    </a:gs>
                  </a:gsLst>
                  <a:lin ang="5400000" scaled="0"/>
                </a:gradFill>
              </a:endParaRPr>
            </a:p>
          </p:txBody>
        </p:sp>
        <p:pic>
          <p:nvPicPr>
            <p:cNvPr id="12" name="Picture 11"/>
            <p:cNvPicPr>
              <a:picLocks noChangeAspect="1"/>
            </p:cNvPicPr>
            <p:nvPr/>
          </p:nvPicPr>
          <p:blipFill>
            <a:blip r:embed="rId7"/>
            <a:stretch>
              <a:fillRect/>
            </a:stretch>
          </p:blipFill>
          <p:spPr>
            <a:xfrm>
              <a:off x="674635" y="1901537"/>
              <a:ext cx="2159226" cy="2159226"/>
            </a:xfrm>
            <a:prstGeom prst="rect">
              <a:avLst/>
            </a:prstGeom>
          </p:spPr>
        </p:pic>
      </p:grpSp>
      <p:sp>
        <p:nvSpPr>
          <p:cNvPr id="5" name="TextBox 4"/>
          <p:cNvSpPr txBox="1"/>
          <p:nvPr/>
        </p:nvSpPr>
        <p:spPr>
          <a:xfrm>
            <a:off x="3946720" y="4003959"/>
            <a:ext cx="3495653" cy="185589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About Me:</a:t>
            </a: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a:p>
            <a:pPr>
              <a:lnSpc>
                <a:spcPct val="90000"/>
              </a:lnSpc>
              <a:spcAft>
                <a:spcPts val="600"/>
              </a:spcAft>
            </a:pPr>
            <a:endParaRPr lang="en-US" sz="2400" dirty="0">
              <a:gradFill>
                <a:gsLst>
                  <a:gs pos="2917">
                    <a:schemeClr val="tx1"/>
                  </a:gs>
                  <a:gs pos="30000">
                    <a:schemeClr val="tx1"/>
                  </a:gs>
                </a:gsLst>
                <a:lin ang="5400000" scaled="0"/>
              </a:gradFill>
            </a:endParaRPr>
          </a:p>
        </p:txBody>
      </p:sp>
      <p:sp>
        <p:nvSpPr>
          <p:cNvPr id="11" name="TextBox 10"/>
          <p:cNvSpPr txBox="1"/>
          <p:nvPr/>
        </p:nvSpPr>
        <p:spPr>
          <a:xfrm>
            <a:off x="3946720" y="4452399"/>
            <a:ext cx="6018545" cy="1858970"/>
          </a:xfrm>
          <a:prstGeom prst="rect">
            <a:avLst/>
          </a:prstGeom>
          <a:noFill/>
        </p:spPr>
        <p:txBody>
          <a:bodyPr wrap="square" lIns="182880" tIns="146304" rIns="182880" bIns="146304" rtlCol="0">
            <a:spAutoFit/>
          </a:bodyPr>
          <a:lstStyle/>
          <a:p>
            <a:pPr marL="342900" indent="-342900" defTabSz="932398" fontAlgn="base">
              <a:spcBef>
                <a:spcPct val="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Mixture of infrastructure and app\dev</a:t>
            </a:r>
          </a:p>
          <a:p>
            <a:pPr marL="342900" indent="-342900" defTabSz="932398" fontAlgn="base">
              <a:spcBef>
                <a:spcPct val="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Love technology and beer</a:t>
            </a:r>
          </a:p>
          <a:p>
            <a:pPr marL="342900" indent="-342900" defTabSz="932398" fontAlgn="base">
              <a:spcBef>
                <a:spcPct val="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Converted Windows fan</a:t>
            </a:r>
          </a:p>
          <a:p>
            <a:pPr marL="342900" indent="-342900" defTabSz="932398" fontAlgn="base">
              <a:spcBef>
                <a:spcPct val="0"/>
              </a:spcBef>
              <a:spcAft>
                <a:spcPct val="0"/>
              </a:spcAft>
              <a:buFont typeface="Arial" panose="020B0604020202020204" pitchFamily="34" charset="0"/>
              <a:buChar char="•"/>
            </a:pPr>
            <a:r>
              <a:rPr lang="en-US" sz="2000" dirty="0">
                <a:gradFill>
                  <a:gsLst>
                    <a:gs pos="16814">
                      <a:srgbClr val="FFFFFF"/>
                    </a:gs>
                    <a:gs pos="46000">
                      <a:srgbClr val="FFFFFF"/>
                    </a:gs>
                  </a:gsLst>
                  <a:lin ang="5400000" scaled="0"/>
                </a:gradFill>
              </a:rPr>
              <a:t>Docker Meetup Organizer</a:t>
            </a:r>
          </a:p>
          <a:p>
            <a:pPr>
              <a:lnSpc>
                <a:spcPct val="90000"/>
              </a:lnSpc>
              <a:spcAft>
                <a:spcPts val="600"/>
              </a:spcAft>
            </a:pP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439736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363662"/>
            <a:ext cx="11887200" cy="4891596"/>
          </a:xfrm>
        </p:spPr>
        <p:txBody>
          <a:bodyPr/>
          <a:lstStyle/>
          <a:p>
            <a:pPr marL="0" indent="0">
              <a:buNone/>
            </a:pPr>
            <a:r>
              <a:rPr lang="en-US" dirty="0"/>
              <a:t>Fast deployment, instant startup</a:t>
            </a:r>
          </a:p>
          <a:p>
            <a:pPr marL="0" indent="0">
              <a:buNone/>
            </a:pPr>
            <a:r>
              <a:rPr lang="en-US" dirty="0"/>
              <a:t>Density, partitioning, density </a:t>
            </a:r>
          </a:p>
          <a:p>
            <a:pPr marL="0" indent="0">
              <a:buNone/>
            </a:pPr>
            <a:r>
              <a:rPr lang="en-US" dirty="0"/>
              <a:t>Reusable and portable code</a:t>
            </a:r>
          </a:p>
          <a:p>
            <a:pPr marL="0" indent="0">
              <a:buNone/>
            </a:pPr>
            <a:r>
              <a:rPr lang="en-US" dirty="0"/>
              <a:t>Reduce developer friction</a:t>
            </a:r>
          </a:p>
          <a:p>
            <a:pPr marL="342900" lvl="1" indent="0">
              <a:buNone/>
            </a:pPr>
            <a:r>
              <a:rPr lang="en-US" sz="2000" dirty="0">
                <a:latin typeface="+mj-lt"/>
              </a:rPr>
              <a:t>“Build, Ship, and Run”</a:t>
            </a:r>
          </a:p>
          <a:p>
            <a:pPr marL="0" indent="0">
              <a:buNone/>
            </a:pPr>
            <a:r>
              <a:rPr lang="en-US" dirty="0"/>
              <a:t>Diverse developer framework support</a:t>
            </a:r>
            <a:br>
              <a:rPr lang="en-US" dirty="0"/>
            </a:br>
            <a:r>
              <a:rPr lang="en-US" dirty="0"/>
              <a:t/>
            </a:r>
            <a:br>
              <a:rPr lang="en-US" dirty="0"/>
            </a:br>
            <a:endParaRPr lang="en-US" dirty="0"/>
          </a:p>
        </p:txBody>
      </p:sp>
      <p:sp>
        <p:nvSpPr>
          <p:cNvPr id="2" name="Title 1"/>
          <p:cNvSpPr>
            <a:spLocks noGrp="1"/>
          </p:cNvSpPr>
          <p:nvPr>
            <p:ph type="title"/>
          </p:nvPr>
        </p:nvSpPr>
        <p:spPr/>
        <p:txBody>
          <a:bodyPr/>
          <a:lstStyle/>
          <a:p>
            <a:r>
              <a:rPr lang="en-US" sz="4400" dirty="0"/>
              <a:t>Why containers &amp; microservices?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4055" y="4792662"/>
            <a:ext cx="1905000" cy="1838325"/>
          </a:xfrm>
          <a:prstGeom prst="rect">
            <a:avLst/>
          </a:prstGeom>
        </p:spPr>
      </p:pic>
    </p:spTree>
    <p:extLst>
      <p:ext uri="{BB962C8B-B14F-4D97-AF65-F5344CB8AC3E}">
        <p14:creationId xmlns:p14="http://schemas.microsoft.com/office/powerpoint/2010/main" val="40569806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11716" y="1485422"/>
            <a:ext cx="5492570" cy="5355312"/>
          </a:xfrm>
        </p:spPr>
        <p:txBody>
          <a:bodyPr/>
          <a:lstStyle/>
          <a:p>
            <a:pPr marL="0" indent="0">
              <a:buNone/>
            </a:pPr>
            <a:r>
              <a:rPr lang="en-US" b="1" dirty="0"/>
              <a:t>Virtual Machines</a:t>
            </a:r>
          </a:p>
          <a:p>
            <a:pPr marL="342900" lvl="1" indent="0">
              <a:buNone/>
            </a:pPr>
            <a:r>
              <a:rPr lang="en-US" sz="2000" dirty="0">
                <a:latin typeface="+mj-lt"/>
              </a:rPr>
              <a:t>Each VM has independent, full OS</a:t>
            </a:r>
          </a:p>
          <a:p>
            <a:pPr marL="342900" lvl="1" indent="0">
              <a:buNone/>
            </a:pPr>
            <a:r>
              <a:rPr lang="en-US" sz="2000" dirty="0">
                <a:latin typeface="+mj-lt"/>
              </a:rPr>
              <a:t>Full isolation</a:t>
            </a:r>
          </a:p>
          <a:p>
            <a:pPr marL="342900" lvl="1" indent="0">
              <a:buNone/>
            </a:pPr>
            <a:r>
              <a:rPr lang="en-US" sz="2000" dirty="0">
                <a:latin typeface="+mj-lt"/>
              </a:rPr>
              <a:t>Separate app frameworks</a:t>
            </a:r>
          </a:p>
          <a:p>
            <a:pPr marL="342900" lvl="1" indent="0">
              <a:buNone/>
            </a:pPr>
            <a:r>
              <a:rPr lang="en-US" sz="2000" dirty="0">
                <a:latin typeface="+mj-lt"/>
              </a:rPr>
              <a:t>Support features such as live migration</a:t>
            </a:r>
          </a:p>
          <a:p>
            <a:pPr marL="342900" lvl="1" indent="0">
              <a:buNone/>
            </a:pPr>
            <a:endParaRPr lang="en-US" sz="2000" dirty="0">
              <a:latin typeface="+mj-lt"/>
            </a:endParaRPr>
          </a:p>
          <a:p>
            <a:pPr marL="0" indent="0">
              <a:buNone/>
            </a:pPr>
            <a:r>
              <a:rPr lang="en-US" b="1" dirty="0"/>
              <a:t>Containers</a:t>
            </a:r>
          </a:p>
          <a:p>
            <a:pPr marL="342900" lvl="1" indent="0">
              <a:buNone/>
            </a:pPr>
            <a:r>
              <a:rPr lang="en-US" sz="2000" dirty="0">
                <a:latin typeface="+mj-lt"/>
              </a:rPr>
              <a:t>Shared Host OS</a:t>
            </a:r>
          </a:p>
          <a:p>
            <a:pPr marL="342900" lvl="1" indent="0">
              <a:buNone/>
            </a:pPr>
            <a:r>
              <a:rPr lang="en-US" sz="2000" dirty="0">
                <a:latin typeface="+mj-lt"/>
              </a:rPr>
              <a:t>Near instant start-up</a:t>
            </a:r>
          </a:p>
          <a:p>
            <a:pPr marL="342900" lvl="1" indent="0">
              <a:buNone/>
            </a:pPr>
            <a:r>
              <a:rPr lang="en-US" sz="2000" dirty="0">
                <a:latin typeface="+mj-lt"/>
              </a:rPr>
              <a:t>Processes in containers are isolated</a:t>
            </a:r>
          </a:p>
          <a:p>
            <a:pPr marL="342900" lvl="1" indent="0">
              <a:buNone/>
            </a:pPr>
            <a:r>
              <a:rPr lang="en-US" sz="2000" dirty="0">
                <a:latin typeface="+mj-lt"/>
              </a:rPr>
              <a:t>Dependent app services and libraries are tied to container (layers)</a:t>
            </a:r>
          </a:p>
          <a:p>
            <a:pPr marL="342900" lvl="1" indent="0">
              <a:buNone/>
            </a:pPr>
            <a:r>
              <a:rPr lang="en-US" sz="2000" dirty="0">
                <a:latin typeface="+mj-lt"/>
              </a:rPr>
              <a:t>All containers on a host will share the same guest OS version</a:t>
            </a:r>
          </a:p>
        </p:txBody>
      </p:sp>
      <p:sp>
        <p:nvSpPr>
          <p:cNvPr id="2" name="Title 1"/>
          <p:cNvSpPr>
            <a:spLocks noGrp="1"/>
          </p:cNvSpPr>
          <p:nvPr>
            <p:ph type="title"/>
          </p:nvPr>
        </p:nvSpPr>
        <p:spPr>
          <a:xfrm>
            <a:off x="198438" y="221112"/>
            <a:ext cx="12115800" cy="917575"/>
          </a:xfrm>
        </p:spPr>
        <p:txBody>
          <a:bodyPr/>
          <a:lstStyle/>
          <a:p>
            <a:r>
              <a:rPr lang="en-US" dirty="0"/>
              <a:t>Containers vs. VM’s</a:t>
            </a:r>
          </a:p>
        </p:txBody>
      </p:sp>
      <p:sp>
        <p:nvSpPr>
          <p:cNvPr id="24" name="Rectangle 23"/>
          <p:cNvSpPr/>
          <p:nvPr/>
        </p:nvSpPr>
        <p:spPr bwMode="auto">
          <a:xfrm>
            <a:off x="6766137" y="6052236"/>
            <a:ext cx="4397950" cy="373041"/>
          </a:xfrm>
          <a:prstGeom prst="rect">
            <a:avLst/>
          </a:prstGeom>
          <a:solidFill>
            <a:schemeClr val="tx1">
              <a:lumMod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836"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Physical Server</a:t>
            </a:r>
          </a:p>
        </p:txBody>
      </p:sp>
      <p:sp>
        <p:nvSpPr>
          <p:cNvPr id="26" name="Rectangle 25"/>
          <p:cNvSpPr/>
          <p:nvPr/>
        </p:nvSpPr>
        <p:spPr bwMode="auto">
          <a:xfrm>
            <a:off x="6784088" y="5178332"/>
            <a:ext cx="4370062" cy="37304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Guest OS w/ Docker</a:t>
            </a:r>
          </a:p>
        </p:txBody>
      </p:sp>
      <p:sp>
        <p:nvSpPr>
          <p:cNvPr id="32" name="Rectangle 31"/>
          <p:cNvSpPr/>
          <p:nvPr/>
        </p:nvSpPr>
        <p:spPr bwMode="auto">
          <a:xfrm>
            <a:off x="7219354" y="4540822"/>
            <a:ext cx="1291707" cy="580801"/>
          </a:xfrm>
          <a:prstGeom prst="rect">
            <a:avLst/>
          </a:prstGeom>
          <a:solidFill>
            <a:schemeClr val="accent6">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33" name="Rectangle 32"/>
          <p:cNvSpPr/>
          <p:nvPr/>
        </p:nvSpPr>
        <p:spPr bwMode="auto">
          <a:xfrm>
            <a:off x="7225306" y="3918533"/>
            <a:ext cx="643496" cy="580801"/>
          </a:xfrm>
          <a:prstGeom prst="rect">
            <a:avLst/>
          </a:prstGeom>
          <a:solidFill>
            <a:srgbClr val="00188F"/>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a:t>
            </a:r>
          </a:p>
        </p:txBody>
      </p:sp>
      <p:sp>
        <p:nvSpPr>
          <p:cNvPr id="34" name="Rectangle 33"/>
          <p:cNvSpPr/>
          <p:nvPr/>
        </p:nvSpPr>
        <p:spPr bwMode="auto">
          <a:xfrm>
            <a:off x="7926014" y="3918533"/>
            <a:ext cx="592012" cy="580801"/>
          </a:xfrm>
          <a:prstGeom prst="rect">
            <a:avLst/>
          </a:prstGeom>
          <a:solidFill>
            <a:srgbClr val="00188F"/>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a:t>
            </a:r>
          </a:p>
        </p:txBody>
      </p:sp>
      <p:sp>
        <p:nvSpPr>
          <p:cNvPr id="35" name="Rectangle 34"/>
          <p:cNvSpPr/>
          <p:nvPr/>
        </p:nvSpPr>
        <p:spPr bwMode="auto">
          <a:xfrm>
            <a:off x="8567259" y="4540822"/>
            <a:ext cx="1240223" cy="580801"/>
          </a:xfrm>
          <a:prstGeom prst="rect">
            <a:avLst/>
          </a:prstGeom>
          <a:solidFill>
            <a:schemeClr val="accent6">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36" name="Rectangle 35"/>
          <p:cNvSpPr/>
          <p:nvPr/>
        </p:nvSpPr>
        <p:spPr bwMode="auto">
          <a:xfrm>
            <a:off x="8567258" y="3918533"/>
            <a:ext cx="592013" cy="580801"/>
          </a:xfrm>
          <a:prstGeom prst="rect">
            <a:avLst/>
          </a:prstGeom>
          <a:solidFill>
            <a:srgbClr val="FF0000"/>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B</a:t>
            </a:r>
          </a:p>
        </p:txBody>
      </p:sp>
      <p:sp>
        <p:nvSpPr>
          <p:cNvPr id="37" name="Rectangle 36"/>
          <p:cNvSpPr/>
          <p:nvPr/>
        </p:nvSpPr>
        <p:spPr bwMode="auto">
          <a:xfrm>
            <a:off x="9215470" y="3918533"/>
            <a:ext cx="592012" cy="580801"/>
          </a:xfrm>
          <a:prstGeom prst="rect">
            <a:avLst/>
          </a:prstGeom>
          <a:solidFill>
            <a:srgbClr val="FF0000"/>
          </a:solidFill>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B</a:t>
            </a:r>
          </a:p>
        </p:txBody>
      </p:sp>
      <p:sp>
        <p:nvSpPr>
          <p:cNvPr id="41" name="Right Brace 40"/>
          <p:cNvSpPr/>
          <p:nvPr/>
        </p:nvSpPr>
        <p:spPr>
          <a:xfrm>
            <a:off x="11164087" y="3928227"/>
            <a:ext cx="214469" cy="580802"/>
          </a:xfrm>
          <a:prstGeom prst="rightBrace">
            <a:avLst>
              <a:gd name="adj1" fmla="val 28333"/>
              <a:gd name="adj2" fmla="val 50000"/>
            </a:avLst>
          </a:prstGeom>
          <a:ln w="28575">
            <a:solidFill>
              <a:schemeClr val="tx1"/>
            </a:solidFill>
            <a:headEnd type="none"/>
            <a:tailEnd type="none"/>
          </a:ln>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42" name="TextBox 41"/>
          <p:cNvSpPr txBox="1"/>
          <p:nvPr/>
        </p:nvSpPr>
        <p:spPr>
          <a:xfrm>
            <a:off x="11265542" y="3967868"/>
            <a:ext cx="1256734" cy="522948"/>
          </a:xfrm>
          <a:prstGeom prst="rect">
            <a:avLst/>
          </a:prstGeom>
          <a:noFill/>
        </p:spPr>
        <p:txBody>
          <a:bodyPr wrap="none" lIns="186521" tIns="149217" rIns="186521" bIns="149217" rtlCol="0">
            <a:spAutoFit/>
          </a:bodyPr>
          <a:lstStyle/>
          <a:p>
            <a:pPr marL="0" marR="0" lvl="0" indent="0" algn="l" defTabSz="932597"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Container</a:t>
            </a:r>
          </a:p>
        </p:txBody>
      </p:sp>
      <p:sp>
        <p:nvSpPr>
          <p:cNvPr id="73" name="Rectangle 72"/>
          <p:cNvSpPr/>
          <p:nvPr/>
        </p:nvSpPr>
        <p:spPr bwMode="auto">
          <a:xfrm>
            <a:off x="6785604" y="2232302"/>
            <a:ext cx="1050993" cy="37304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Guest OS</a:t>
            </a:r>
          </a:p>
        </p:txBody>
      </p:sp>
      <p:sp>
        <p:nvSpPr>
          <p:cNvPr id="74" name="Rectangle 73"/>
          <p:cNvSpPr/>
          <p:nvPr/>
        </p:nvSpPr>
        <p:spPr bwMode="auto">
          <a:xfrm>
            <a:off x="7868439" y="2232302"/>
            <a:ext cx="1050993" cy="37304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Guest OS</a:t>
            </a:r>
          </a:p>
        </p:txBody>
      </p:sp>
      <p:sp>
        <p:nvSpPr>
          <p:cNvPr id="75" name="Rectangle 74"/>
          <p:cNvSpPr/>
          <p:nvPr/>
        </p:nvSpPr>
        <p:spPr bwMode="auto">
          <a:xfrm>
            <a:off x="6785039" y="1618570"/>
            <a:ext cx="1051558" cy="580801"/>
          </a:xfrm>
          <a:prstGeom prst="rect">
            <a:avLst/>
          </a:prstGeom>
          <a:solidFill>
            <a:schemeClr val="accent6">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224"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224"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76" name="Rectangle 75"/>
          <p:cNvSpPr/>
          <p:nvPr/>
        </p:nvSpPr>
        <p:spPr bwMode="auto">
          <a:xfrm>
            <a:off x="7870116" y="1618570"/>
            <a:ext cx="1049315" cy="580801"/>
          </a:xfrm>
          <a:prstGeom prst="rect">
            <a:avLst/>
          </a:prstGeom>
          <a:solidFill>
            <a:schemeClr val="accent6">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224"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224"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77" name="Rectangle 76"/>
          <p:cNvSpPr/>
          <p:nvPr/>
        </p:nvSpPr>
        <p:spPr bwMode="auto">
          <a:xfrm>
            <a:off x="7870116" y="988847"/>
            <a:ext cx="1049315" cy="580801"/>
          </a:xfrm>
          <a:prstGeom prst="rect">
            <a:avLst/>
          </a:prstGeom>
          <a:solidFill>
            <a:srgbClr val="00188F"/>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a:t>
            </a:r>
          </a:p>
        </p:txBody>
      </p:sp>
      <p:sp>
        <p:nvSpPr>
          <p:cNvPr id="78" name="Rectangle 77"/>
          <p:cNvSpPr/>
          <p:nvPr/>
        </p:nvSpPr>
        <p:spPr bwMode="auto">
          <a:xfrm>
            <a:off x="6785039" y="988847"/>
            <a:ext cx="1051558" cy="580801"/>
          </a:xfrm>
          <a:prstGeom prst="rect">
            <a:avLst/>
          </a:prstGeom>
          <a:solidFill>
            <a:srgbClr val="00188F"/>
          </a:solidFill>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a:t>
            </a:r>
          </a:p>
        </p:txBody>
      </p:sp>
      <p:sp>
        <p:nvSpPr>
          <p:cNvPr id="79" name="Rectangle 78"/>
          <p:cNvSpPr/>
          <p:nvPr/>
        </p:nvSpPr>
        <p:spPr bwMode="auto">
          <a:xfrm>
            <a:off x="8951273" y="2232302"/>
            <a:ext cx="1083211" cy="37304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Guest OS</a:t>
            </a:r>
          </a:p>
        </p:txBody>
      </p:sp>
      <p:sp>
        <p:nvSpPr>
          <p:cNvPr id="80" name="Rectangle 79"/>
          <p:cNvSpPr/>
          <p:nvPr/>
        </p:nvSpPr>
        <p:spPr bwMode="auto">
          <a:xfrm>
            <a:off x="8958548" y="1618570"/>
            <a:ext cx="1083211" cy="580801"/>
          </a:xfrm>
          <a:prstGeom prst="rect">
            <a:avLst/>
          </a:prstGeom>
          <a:solidFill>
            <a:schemeClr val="accent6">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81" name="Rectangle 80"/>
          <p:cNvSpPr/>
          <p:nvPr/>
        </p:nvSpPr>
        <p:spPr bwMode="auto">
          <a:xfrm>
            <a:off x="8958548" y="988847"/>
            <a:ext cx="1083211" cy="580801"/>
          </a:xfrm>
          <a:prstGeom prst="rect">
            <a:avLst/>
          </a:prstGeom>
          <a:solidFill>
            <a:srgbClr val="FF0000"/>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B</a:t>
            </a:r>
          </a:p>
        </p:txBody>
      </p:sp>
      <p:sp>
        <p:nvSpPr>
          <p:cNvPr id="82" name="Right Brace 81"/>
          <p:cNvSpPr/>
          <p:nvPr/>
        </p:nvSpPr>
        <p:spPr>
          <a:xfrm>
            <a:off x="11179141" y="1051979"/>
            <a:ext cx="219456" cy="1553364"/>
          </a:xfrm>
          <a:prstGeom prst="rightBrace">
            <a:avLst>
              <a:gd name="adj1" fmla="val 28333"/>
              <a:gd name="adj2" fmla="val 50000"/>
            </a:avLst>
          </a:prstGeom>
          <a:ln w="28575">
            <a:solidFill>
              <a:schemeClr val="tx1"/>
            </a:solidFill>
            <a:headEnd type="none"/>
            <a:tailEnd type="none"/>
          </a:ln>
        </p:spPr>
        <p:style>
          <a:lnRef idx="1">
            <a:schemeClr val="accent5"/>
          </a:lnRef>
          <a:fillRef idx="0">
            <a:schemeClr val="accent5"/>
          </a:fillRef>
          <a:effectRef idx="0">
            <a:schemeClr val="accent5"/>
          </a:effectRef>
          <a:fontRef idx="minor">
            <a:schemeClr val="tx1"/>
          </a:fontRef>
        </p:style>
        <p:txBody>
          <a:bodyPr rtlCol="0" anchor="ctr"/>
          <a:lstStyle/>
          <a:p>
            <a:pPr marL="0" marR="0" lvl="0" indent="0" algn="ctr"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a:ln>
                <a:noFill/>
              </a:ln>
              <a:solidFill>
                <a:srgbClr val="FFFFFF"/>
              </a:solidFill>
              <a:effectLst/>
              <a:uLnTx/>
              <a:uFillTx/>
              <a:latin typeface="Segoe UI"/>
              <a:ea typeface="+mn-ea"/>
              <a:cs typeface="+mn-cs"/>
            </a:endParaRPr>
          </a:p>
        </p:txBody>
      </p:sp>
      <p:sp>
        <p:nvSpPr>
          <p:cNvPr id="83" name="TextBox 82"/>
          <p:cNvSpPr txBox="1"/>
          <p:nvPr/>
        </p:nvSpPr>
        <p:spPr>
          <a:xfrm>
            <a:off x="11265542" y="1585554"/>
            <a:ext cx="689271" cy="522948"/>
          </a:xfrm>
          <a:prstGeom prst="rect">
            <a:avLst/>
          </a:prstGeom>
          <a:noFill/>
        </p:spPr>
        <p:txBody>
          <a:bodyPr wrap="none" lIns="186521" tIns="149217" rIns="186521" bIns="149217" rtlCol="0">
            <a:spAutoFit/>
          </a:bodyPr>
          <a:lstStyle/>
          <a:p>
            <a:pPr marL="0" marR="0" lvl="0" indent="0" algn="l" defTabSz="932597" rtl="0" eaLnBrk="1" fontAlgn="auto" latinLnBrk="0" hangingPunct="1">
              <a:lnSpc>
                <a:spcPct val="90000"/>
              </a:lnSpc>
              <a:spcBef>
                <a:spcPts val="0"/>
              </a:spcBef>
              <a:spcAft>
                <a:spcPts val="612"/>
              </a:spcAft>
              <a:buClrTx/>
              <a:buSzTx/>
              <a:buFontTx/>
              <a:buNone/>
              <a:tabLst/>
              <a:defRPr/>
            </a:pPr>
            <a:r>
              <a:rPr kumimoji="0" lang="en-US" sz="16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a:ea typeface="+mn-ea"/>
                <a:cs typeface="+mn-cs"/>
              </a:rPr>
              <a:t>VM</a:t>
            </a:r>
          </a:p>
        </p:txBody>
      </p:sp>
      <p:sp>
        <p:nvSpPr>
          <p:cNvPr id="28" name="Rectangle 27"/>
          <p:cNvSpPr/>
          <p:nvPr/>
        </p:nvSpPr>
        <p:spPr bwMode="auto">
          <a:xfrm>
            <a:off x="6777175" y="5615284"/>
            <a:ext cx="4385594" cy="373041"/>
          </a:xfrm>
          <a:prstGeom prst="rect">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505050"/>
                </a:solidFill>
                <a:effectLst/>
                <a:uLnTx/>
                <a:uFillTx/>
                <a:latin typeface="Segoe UI"/>
                <a:ea typeface="Segoe UI" pitchFamily="34" charset="0"/>
                <a:cs typeface="Segoe UI" pitchFamily="34" charset="0"/>
              </a:rPr>
              <a:t>Hypervisor</a:t>
            </a:r>
          </a:p>
        </p:txBody>
      </p:sp>
      <p:sp>
        <p:nvSpPr>
          <p:cNvPr id="29" name="Rectangle 28"/>
          <p:cNvSpPr/>
          <p:nvPr/>
        </p:nvSpPr>
        <p:spPr bwMode="auto">
          <a:xfrm>
            <a:off x="9855478" y="4540822"/>
            <a:ext cx="1291707" cy="580801"/>
          </a:xfrm>
          <a:prstGeom prst="rect">
            <a:avLst/>
          </a:prstGeom>
          <a:solidFill>
            <a:schemeClr val="accent6">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30" name="Rectangle 29"/>
          <p:cNvSpPr/>
          <p:nvPr/>
        </p:nvSpPr>
        <p:spPr bwMode="auto">
          <a:xfrm>
            <a:off x="9861430" y="3918533"/>
            <a:ext cx="643496" cy="580801"/>
          </a:xfrm>
          <a:prstGeom prst="rect">
            <a:avLst/>
          </a:prstGeom>
          <a:solidFill>
            <a:srgbClr val="00827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lang="en-US" sz="1428" dirty="0">
                <a:solidFill>
                  <a:schemeClr val="tx1"/>
                </a:solidFill>
                <a:latin typeface="Segoe UI"/>
                <a:ea typeface="Segoe UI" pitchFamily="34" charset="0"/>
                <a:cs typeface="Segoe UI" pitchFamily="34" charset="0"/>
              </a:rPr>
              <a:t>C</a:t>
            </a:r>
            <a:endPar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endParaRPr>
          </a:p>
        </p:txBody>
      </p:sp>
      <p:sp>
        <p:nvSpPr>
          <p:cNvPr id="31" name="Rectangle 30"/>
          <p:cNvSpPr/>
          <p:nvPr/>
        </p:nvSpPr>
        <p:spPr bwMode="auto">
          <a:xfrm>
            <a:off x="10562138" y="3918533"/>
            <a:ext cx="592012" cy="580801"/>
          </a:xfrm>
          <a:prstGeom prst="rect">
            <a:avLst/>
          </a:prstGeom>
          <a:solidFill>
            <a:srgbClr val="00827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lang="en-US" sz="1428" dirty="0">
                <a:solidFill>
                  <a:schemeClr val="tx1"/>
                </a:solidFill>
                <a:latin typeface="Segoe UI"/>
                <a:ea typeface="Segoe UI" pitchFamily="34" charset="0"/>
                <a:cs typeface="Segoe UI" pitchFamily="34" charset="0"/>
              </a:rPr>
              <a:t>C</a:t>
            </a:r>
            <a:endPar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endParaRPr>
          </a:p>
        </p:txBody>
      </p:sp>
      <p:sp>
        <p:nvSpPr>
          <p:cNvPr id="39" name="Rectangle 38"/>
          <p:cNvSpPr/>
          <p:nvPr/>
        </p:nvSpPr>
        <p:spPr bwMode="auto">
          <a:xfrm>
            <a:off x="10073601" y="2232302"/>
            <a:ext cx="1083211" cy="373041"/>
          </a:xfrm>
          <a:prstGeom prst="rect">
            <a:avLst/>
          </a:prstGeom>
          <a:solidFill>
            <a:schemeClr val="bg2">
              <a:lumMod val="60000"/>
              <a:lumOff val="4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Guest OS</a:t>
            </a:r>
          </a:p>
        </p:txBody>
      </p:sp>
      <p:sp>
        <p:nvSpPr>
          <p:cNvPr id="40" name="Rectangle 39"/>
          <p:cNvSpPr/>
          <p:nvPr/>
        </p:nvSpPr>
        <p:spPr bwMode="auto">
          <a:xfrm>
            <a:off x="10080876" y="1618570"/>
            <a:ext cx="1083211" cy="580801"/>
          </a:xfrm>
          <a:prstGeom prst="rect">
            <a:avLst/>
          </a:prstGeom>
          <a:solidFill>
            <a:schemeClr val="accent6">
              <a:lumMod val="75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rgbClr val="FFFFFF"/>
                </a:solidFill>
                <a:effectLst/>
                <a:uLnTx/>
                <a:uFillTx/>
                <a:latin typeface="Segoe UI"/>
                <a:ea typeface="Segoe UI" pitchFamily="34" charset="0"/>
                <a:cs typeface="Segoe UI" pitchFamily="34" charset="0"/>
              </a:rPr>
              <a:t>Framework</a:t>
            </a:r>
          </a:p>
        </p:txBody>
      </p:sp>
      <p:sp>
        <p:nvSpPr>
          <p:cNvPr id="43" name="Rectangle 42"/>
          <p:cNvSpPr/>
          <p:nvPr/>
        </p:nvSpPr>
        <p:spPr bwMode="auto">
          <a:xfrm>
            <a:off x="10080876" y="988847"/>
            <a:ext cx="1083211" cy="580801"/>
          </a:xfrm>
          <a:prstGeom prst="rect">
            <a:avLst/>
          </a:prstGeom>
          <a:solidFill>
            <a:srgbClr val="008272"/>
          </a:solidFill>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App</a:t>
            </a:r>
          </a:p>
          <a:p>
            <a:pPr marL="0" marR="0" lvl="0" indent="0" algn="ctr" defTabSz="951028" rtl="0" eaLnBrk="1" fontAlgn="base" latinLnBrk="0" hangingPunct="1">
              <a:lnSpc>
                <a:spcPct val="90000"/>
              </a:lnSpc>
              <a:spcBef>
                <a:spcPct val="0"/>
              </a:spcBef>
              <a:spcAft>
                <a:spcPct val="0"/>
              </a:spcAft>
              <a:buClrTx/>
              <a:buSzTx/>
              <a:buFontTx/>
              <a:buNone/>
              <a:tabLst/>
              <a:defRPr/>
            </a:pPr>
            <a:r>
              <a:rPr lang="en-US" sz="1428" dirty="0">
                <a:solidFill>
                  <a:schemeClr val="tx1"/>
                </a:solidFill>
                <a:latin typeface="Segoe UI"/>
                <a:ea typeface="Segoe UI" pitchFamily="34" charset="0"/>
                <a:cs typeface="Segoe UI" pitchFamily="34" charset="0"/>
              </a:rPr>
              <a:t>C</a:t>
            </a:r>
            <a:endParaRPr kumimoji="0" lang="en-US" sz="1428"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endParaRPr>
          </a:p>
        </p:txBody>
      </p:sp>
      <p:sp>
        <p:nvSpPr>
          <p:cNvPr id="44" name="Rectangle 43"/>
          <p:cNvSpPr/>
          <p:nvPr/>
        </p:nvSpPr>
        <p:spPr bwMode="auto">
          <a:xfrm>
            <a:off x="6773049" y="3083783"/>
            <a:ext cx="4391037" cy="373041"/>
          </a:xfrm>
          <a:prstGeom prst="rect">
            <a:avLst/>
          </a:prstGeom>
          <a:solidFill>
            <a:schemeClr val="tx1">
              <a:lumMod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836" b="0" i="0" u="none" strike="noStrike" kern="1200" cap="none" spc="0" normalizeH="0" baseline="0" noProof="0" dirty="0">
                <a:ln>
                  <a:noFill/>
                </a:ln>
                <a:solidFill>
                  <a:schemeClr val="tx1"/>
                </a:solidFill>
                <a:effectLst/>
                <a:uLnTx/>
                <a:uFillTx/>
                <a:latin typeface="Segoe UI"/>
                <a:ea typeface="Segoe UI" pitchFamily="34" charset="0"/>
                <a:cs typeface="Segoe UI" pitchFamily="34" charset="0"/>
              </a:rPr>
              <a:t>Physical Server</a:t>
            </a:r>
          </a:p>
        </p:txBody>
      </p:sp>
      <p:sp>
        <p:nvSpPr>
          <p:cNvPr id="45" name="Rectangle 44"/>
          <p:cNvSpPr/>
          <p:nvPr/>
        </p:nvSpPr>
        <p:spPr bwMode="auto">
          <a:xfrm>
            <a:off x="6784088" y="2646831"/>
            <a:ext cx="4378701" cy="373041"/>
          </a:xfrm>
          <a:prstGeom prst="rect">
            <a:avLst/>
          </a:prstGeom>
          <a:solidFill>
            <a:schemeClr val="tx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3260" tIns="93260" rIns="93260" bIns="93260" numCol="1" spcCol="0" rtlCol="0" fromWordArt="0" anchor="ctr"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r>
              <a:rPr kumimoji="0" lang="en-US" sz="1836" b="0" i="0" u="none" strike="noStrike" kern="1200" cap="none" spc="0" normalizeH="0" baseline="0" noProof="0" dirty="0">
                <a:ln>
                  <a:noFill/>
                </a:ln>
                <a:solidFill>
                  <a:srgbClr val="505050"/>
                </a:solidFill>
                <a:effectLst/>
                <a:uLnTx/>
                <a:uFillTx/>
                <a:latin typeface="Segoe UI"/>
                <a:ea typeface="Segoe UI" pitchFamily="34" charset="0"/>
                <a:cs typeface="Segoe UI" pitchFamily="34" charset="0"/>
              </a:rPr>
              <a:t>Hypervisor</a:t>
            </a:r>
          </a:p>
        </p:txBody>
      </p:sp>
    </p:spTree>
    <p:extLst>
      <p:ext uri="{BB962C8B-B14F-4D97-AF65-F5344CB8AC3E}">
        <p14:creationId xmlns:p14="http://schemas.microsoft.com/office/powerpoint/2010/main" val="10778189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212" y="1363662"/>
            <a:ext cx="11887200" cy="4665893"/>
          </a:xfrm>
        </p:spPr>
        <p:txBody>
          <a:bodyPr/>
          <a:lstStyle/>
          <a:p>
            <a:pPr marL="0" indent="0">
              <a:buNone/>
            </a:pPr>
            <a:r>
              <a:rPr lang="en-US" dirty="0"/>
              <a:t>Container tied to dependencies</a:t>
            </a:r>
          </a:p>
          <a:p>
            <a:pPr marL="342900" lvl="1" indent="0">
              <a:buNone/>
            </a:pPr>
            <a:r>
              <a:rPr lang="en-US" dirty="0">
                <a:latin typeface="+mj-lt"/>
              </a:rPr>
              <a:t>Base image</a:t>
            </a:r>
          </a:p>
          <a:p>
            <a:pPr marL="342900" lvl="1" indent="0">
              <a:buNone/>
            </a:pPr>
            <a:r>
              <a:rPr lang="en-US" dirty="0">
                <a:latin typeface="+mj-lt"/>
              </a:rPr>
              <a:t>Added files, binaries, libraries</a:t>
            </a:r>
          </a:p>
          <a:p>
            <a:pPr marL="342900" lvl="1" indent="0">
              <a:buNone/>
            </a:pPr>
            <a:r>
              <a:rPr lang="en-US" dirty="0">
                <a:latin typeface="+mj-lt"/>
              </a:rPr>
              <a:t>App platforms. </a:t>
            </a:r>
            <a:r>
              <a:rPr lang="en-US" dirty="0" err="1">
                <a:latin typeface="+mj-lt"/>
              </a:rPr>
              <a:t>Eg</a:t>
            </a:r>
            <a:r>
              <a:rPr lang="en-US" dirty="0">
                <a:latin typeface="+mj-lt"/>
              </a:rPr>
              <a:t> – MongoDB, apache, node.js, etc.</a:t>
            </a:r>
          </a:p>
          <a:p>
            <a:pPr marL="342900" lvl="1" indent="0">
              <a:buNone/>
            </a:pPr>
            <a:r>
              <a:rPr lang="en-US" dirty="0">
                <a:latin typeface="+mj-lt"/>
              </a:rPr>
              <a:t>Configuration changes</a:t>
            </a:r>
          </a:p>
          <a:p>
            <a:pPr marL="342900" lvl="1" indent="0">
              <a:buNone/>
            </a:pPr>
            <a:r>
              <a:rPr lang="en-US" dirty="0">
                <a:latin typeface="+mj-lt"/>
              </a:rPr>
              <a:t>Networking</a:t>
            </a:r>
          </a:p>
          <a:p>
            <a:pPr marL="342900" lvl="1" indent="0">
              <a:buNone/>
            </a:pPr>
            <a:r>
              <a:rPr lang="en-US" dirty="0">
                <a:latin typeface="+mj-lt"/>
              </a:rPr>
              <a:t>Custom code</a:t>
            </a:r>
          </a:p>
          <a:p>
            <a:pPr marL="0" indent="0">
              <a:buNone/>
            </a:pPr>
            <a:r>
              <a:rPr lang="en-US" dirty="0"/>
              <a:t>Can think of these as “layers”</a:t>
            </a:r>
          </a:p>
          <a:p>
            <a:pPr marL="342900" lvl="1" indent="0">
              <a:buNone/>
            </a:pPr>
            <a:r>
              <a:rPr lang="en-US" dirty="0">
                <a:latin typeface="+mj-lt"/>
              </a:rPr>
              <a:t>One can build new layers on top of an existing container</a:t>
            </a:r>
          </a:p>
          <a:p>
            <a:pPr marL="342900" lvl="1" indent="0">
              <a:buNone/>
            </a:pPr>
            <a:r>
              <a:rPr lang="en-US" dirty="0">
                <a:latin typeface="+mj-lt"/>
              </a:rPr>
              <a:t>Docker will pull these required dependencies to install/run</a:t>
            </a:r>
          </a:p>
        </p:txBody>
      </p:sp>
      <p:sp>
        <p:nvSpPr>
          <p:cNvPr id="3" name="Title 2"/>
          <p:cNvSpPr>
            <a:spLocks noGrp="1"/>
          </p:cNvSpPr>
          <p:nvPr>
            <p:ph type="title"/>
          </p:nvPr>
        </p:nvSpPr>
        <p:spPr/>
        <p:txBody>
          <a:bodyPr/>
          <a:lstStyle/>
          <a:p>
            <a:r>
              <a:rPr lang="en-US" dirty="0"/>
              <a:t>Constructing a container</a:t>
            </a:r>
          </a:p>
        </p:txBody>
      </p:sp>
    </p:spTree>
    <p:extLst>
      <p:ext uri="{BB962C8B-B14F-4D97-AF65-F5344CB8AC3E}">
        <p14:creationId xmlns:p14="http://schemas.microsoft.com/office/powerpoint/2010/main" val="5572757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Let’s go over some </a:t>
            </a:r>
            <a:r>
              <a:rPr lang="en-US" b="1" dirty="0"/>
              <a:t>Docker </a:t>
            </a:r>
            <a:r>
              <a:rPr lang="en-US" dirty="0"/>
              <a:t>basics</a:t>
            </a:r>
          </a:p>
        </p:txBody>
      </p:sp>
      <p:pic>
        <p:nvPicPr>
          <p:cNvPr id="4" name="Picture 3" descr="small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5437" y="4999148"/>
            <a:ext cx="1748944" cy="1561788"/>
          </a:xfrm>
          <a:prstGeom prst="rect">
            <a:avLst/>
          </a:prstGeom>
        </p:spPr>
      </p:pic>
    </p:spTree>
    <p:extLst>
      <p:ext uri="{BB962C8B-B14F-4D97-AF65-F5344CB8AC3E}">
        <p14:creationId xmlns:p14="http://schemas.microsoft.com/office/powerpoint/2010/main" val="216995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6" name="Group 305"/>
          <p:cNvGrpSpPr/>
          <p:nvPr/>
        </p:nvGrpSpPr>
        <p:grpSpPr>
          <a:xfrm>
            <a:off x="9734357" y="3573462"/>
            <a:ext cx="2398340" cy="3131461"/>
            <a:chOff x="7237127" y="3573462"/>
            <a:chExt cx="2398340" cy="3131461"/>
          </a:xfrm>
        </p:grpSpPr>
        <p:grpSp>
          <p:nvGrpSpPr>
            <p:cNvPr id="307" name="Group 306"/>
            <p:cNvGrpSpPr/>
            <p:nvPr/>
          </p:nvGrpSpPr>
          <p:grpSpPr>
            <a:xfrm>
              <a:off x="7237127" y="3573462"/>
              <a:ext cx="2398340" cy="3131461"/>
              <a:chOff x="5039097" y="2539187"/>
              <a:chExt cx="2398340" cy="2861597"/>
            </a:xfrm>
          </p:grpSpPr>
          <p:sp>
            <p:nvSpPr>
              <p:cNvPr id="313" name="Rectangle 312"/>
              <p:cNvSpPr/>
              <p:nvPr/>
            </p:nvSpPr>
            <p:spPr bwMode="auto">
              <a:xfrm>
                <a:off x="5039098" y="2539187"/>
                <a:ext cx="2398339" cy="2329675"/>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14" name="Rectangle 313"/>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308" name="Oval 307"/>
            <p:cNvSpPr/>
            <p:nvPr/>
          </p:nvSpPr>
          <p:spPr bwMode="auto">
            <a:xfrm>
              <a:off x="7422928" y="6325266"/>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09" name="Oval 308"/>
            <p:cNvSpPr/>
            <p:nvPr/>
          </p:nvSpPr>
          <p:spPr bwMode="auto">
            <a:xfrm>
              <a:off x="7812867" y="6325266"/>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10" name="Rounded Rectangle 309"/>
            <p:cNvSpPr/>
            <p:nvPr/>
          </p:nvSpPr>
          <p:spPr bwMode="auto">
            <a:xfrm>
              <a:off x="8290605" y="6313881"/>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11" name="Rounded Rectangle 310"/>
            <p:cNvSpPr/>
            <p:nvPr/>
          </p:nvSpPr>
          <p:spPr bwMode="auto">
            <a:xfrm>
              <a:off x="8290605" y="641030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12" name="Rounded Rectangle 311"/>
            <p:cNvSpPr/>
            <p:nvPr/>
          </p:nvSpPr>
          <p:spPr bwMode="auto">
            <a:xfrm>
              <a:off x="8290605" y="6500391"/>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93" name="Group 192"/>
          <p:cNvGrpSpPr/>
          <p:nvPr/>
        </p:nvGrpSpPr>
        <p:grpSpPr>
          <a:xfrm>
            <a:off x="6658096" y="859094"/>
            <a:ext cx="990600" cy="1103648"/>
            <a:chOff x="6751637" y="403644"/>
            <a:chExt cx="990600" cy="1103648"/>
          </a:xfrm>
        </p:grpSpPr>
        <p:grpSp>
          <p:nvGrpSpPr>
            <p:cNvPr id="194" name="Group 193"/>
            <p:cNvGrpSpPr/>
            <p:nvPr/>
          </p:nvGrpSpPr>
          <p:grpSpPr>
            <a:xfrm>
              <a:off x="6940303" y="449075"/>
              <a:ext cx="578611" cy="684037"/>
              <a:chOff x="6940303" y="449075"/>
              <a:chExt cx="578611" cy="684037"/>
            </a:xfrm>
          </p:grpSpPr>
          <p:sp>
            <p:nvSpPr>
              <p:cNvPr id="197" name="Freeform 6"/>
              <p:cNvSpPr>
                <a:spLocks/>
              </p:cNvSpPr>
              <p:nvPr/>
            </p:nvSpPr>
            <p:spPr bwMode="auto">
              <a:xfrm>
                <a:off x="6966020" y="449075"/>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98" name="Freeform 7"/>
              <p:cNvSpPr>
                <a:spLocks/>
              </p:cNvSpPr>
              <p:nvPr/>
            </p:nvSpPr>
            <p:spPr bwMode="auto">
              <a:xfrm>
                <a:off x="7255325" y="659026"/>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99" name="Freeform 8"/>
              <p:cNvSpPr>
                <a:spLocks/>
              </p:cNvSpPr>
              <p:nvPr/>
            </p:nvSpPr>
            <p:spPr bwMode="auto">
              <a:xfrm>
                <a:off x="6940303" y="659026"/>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95" name="Rounded Rectangle 194"/>
            <p:cNvSpPr/>
            <p:nvPr/>
          </p:nvSpPr>
          <p:spPr bwMode="auto">
            <a:xfrm>
              <a:off x="6832049" y="403644"/>
              <a:ext cx="790837" cy="1014045"/>
            </a:xfrm>
            <a:prstGeom prst="round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6" name="TextBox 195"/>
            <p:cNvSpPr txBox="1"/>
            <p:nvPr/>
          </p:nvSpPr>
          <p:spPr>
            <a:xfrm>
              <a:off x="6751637" y="1017970"/>
              <a:ext cx="990600"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1"/>
                  </a:solidFill>
                </a:rPr>
                <a:t>API</a:t>
              </a:r>
              <a:endParaRPr lang="en-US" sz="1600" dirty="0">
                <a:solidFill>
                  <a:schemeClr val="accent1"/>
                </a:solidFill>
              </a:endParaRPr>
            </a:p>
          </p:txBody>
        </p:sp>
      </p:grpSp>
      <p:grpSp>
        <p:nvGrpSpPr>
          <p:cNvPr id="8" name="Group 7"/>
          <p:cNvGrpSpPr/>
          <p:nvPr/>
        </p:nvGrpSpPr>
        <p:grpSpPr>
          <a:xfrm>
            <a:off x="7745171" y="859094"/>
            <a:ext cx="811147" cy="1103648"/>
            <a:chOff x="5756259" y="367359"/>
            <a:chExt cx="811147" cy="1103648"/>
          </a:xfrm>
        </p:grpSpPr>
        <p:grpSp>
          <p:nvGrpSpPr>
            <p:cNvPr id="7" name="Group 6"/>
            <p:cNvGrpSpPr/>
            <p:nvPr/>
          </p:nvGrpSpPr>
          <p:grpSpPr>
            <a:xfrm>
              <a:off x="5872010" y="412790"/>
              <a:ext cx="578611" cy="684037"/>
              <a:chOff x="5872010" y="412790"/>
              <a:chExt cx="578611" cy="684037"/>
            </a:xfrm>
          </p:grpSpPr>
          <p:sp>
            <p:nvSpPr>
              <p:cNvPr id="211" name="Freeform 6"/>
              <p:cNvSpPr>
                <a:spLocks/>
              </p:cNvSpPr>
              <p:nvPr/>
            </p:nvSpPr>
            <p:spPr bwMode="auto">
              <a:xfrm>
                <a:off x="5897727" y="412790"/>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4DA0E2"/>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2" name="Freeform 7"/>
              <p:cNvSpPr>
                <a:spLocks/>
              </p:cNvSpPr>
              <p:nvPr/>
            </p:nvSpPr>
            <p:spPr bwMode="auto">
              <a:xfrm>
                <a:off x="6187032" y="622741"/>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4DA0E2"/>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3" name="Freeform 8"/>
              <p:cNvSpPr>
                <a:spLocks/>
              </p:cNvSpPr>
              <p:nvPr/>
            </p:nvSpPr>
            <p:spPr bwMode="auto">
              <a:xfrm>
                <a:off x="5872010" y="622741"/>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4DA0E2"/>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09" name="Rounded Rectangle 208"/>
            <p:cNvSpPr/>
            <p:nvPr/>
          </p:nvSpPr>
          <p:spPr bwMode="auto">
            <a:xfrm>
              <a:off x="5763756" y="367359"/>
              <a:ext cx="790837" cy="1014045"/>
            </a:xfrm>
            <a:prstGeom prst="roundRect">
              <a:avLst/>
            </a:prstGeom>
            <a:noFill/>
            <a:ln w="28575">
              <a:solidFill>
                <a:srgbClr val="4DA0E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0" name="TextBox 209"/>
            <p:cNvSpPr txBox="1"/>
            <p:nvPr/>
          </p:nvSpPr>
          <p:spPr>
            <a:xfrm>
              <a:off x="5756259" y="981685"/>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rgbClr val="4DA0E2"/>
                  </a:solidFill>
                </a:rPr>
                <a:t>DB</a:t>
              </a:r>
              <a:endParaRPr lang="en-US" sz="1600" dirty="0">
                <a:solidFill>
                  <a:srgbClr val="4DA0E2"/>
                </a:solidFill>
              </a:endParaRPr>
            </a:p>
          </p:txBody>
        </p:sp>
      </p:grpSp>
      <p:grpSp>
        <p:nvGrpSpPr>
          <p:cNvPr id="214" name="Group 213"/>
          <p:cNvGrpSpPr/>
          <p:nvPr/>
        </p:nvGrpSpPr>
        <p:grpSpPr>
          <a:xfrm>
            <a:off x="5768328" y="859094"/>
            <a:ext cx="811147" cy="1103648"/>
            <a:chOff x="1997730" y="285906"/>
            <a:chExt cx="811147" cy="1103648"/>
          </a:xfrm>
        </p:grpSpPr>
        <p:grpSp>
          <p:nvGrpSpPr>
            <p:cNvPr id="215" name="Group 214"/>
            <p:cNvGrpSpPr/>
            <p:nvPr/>
          </p:nvGrpSpPr>
          <p:grpSpPr>
            <a:xfrm>
              <a:off x="2113481" y="331337"/>
              <a:ext cx="578611" cy="684037"/>
              <a:chOff x="9515069" y="2769325"/>
              <a:chExt cx="1130389" cy="1353921"/>
            </a:xfrm>
          </p:grpSpPr>
          <p:sp>
            <p:nvSpPr>
              <p:cNvPr id="218"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9"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20"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16" name="Rounded Rectangle 215"/>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7" name="TextBox 216"/>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pic>
        <p:nvPicPr>
          <p:cNvPr id="221" name="Picture 220" descr="small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821" y="4987099"/>
            <a:ext cx="1748944" cy="1561788"/>
          </a:xfrm>
          <a:prstGeom prst="rect">
            <a:avLst/>
          </a:prstGeom>
        </p:spPr>
      </p:pic>
      <p:grpSp>
        <p:nvGrpSpPr>
          <p:cNvPr id="46" name="Group 45"/>
          <p:cNvGrpSpPr/>
          <p:nvPr/>
        </p:nvGrpSpPr>
        <p:grpSpPr>
          <a:xfrm>
            <a:off x="7237127" y="3573462"/>
            <a:ext cx="2398340" cy="3131461"/>
            <a:chOff x="7237127" y="3573462"/>
            <a:chExt cx="2398340" cy="3131461"/>
          </a:xfrm>
        </p:grpSpPr>
        <p:grpSp>
          <p:nvGrpSpPr>
            <p:cNvPr id="223" name="Group 222"/>
            <p:cNvGrpSpPr/>
            <p:nvPr/>
          </p:nvGrpSpPr>
          <p:grpSpPr>
            <a:xfrm>
              <a:off x="7237127" y="3573462"/>
              <a:ext cx="2398340" cy="3131461"/>
              <a:chOff x="5039097" y="2539187"/>
              <a:chExt cx="2398340" cy="2861597"/>
            </a:xfrm>
          </p:grpSpPr>
          <p:sp>
            <p:nvSpPr>
              <p:cNvPr id="229" name="Rectangle 228"/>
              <p:cNvSpPr/>
              <p:nvPr/>
            </p:nvSpPr>
            <p:spPr bwMode="auto">
              <a:xfrm>
                <a:off x="5039098" y="2539187"/>
                <a:ext cx="2398339" cy="2329675"/>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0" name="Rectangle 229"/>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224" name="Oval 223"/>
            <p:cNvSpPr/>
            <p:nvPr/>
          </p:nvSpPr>
          <p:spPr bwMode="auto">
            <a:xfrm>
              <a:off x="7422928" y="6325266"/>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5" name="Oval 224"/>
            <p:cNvSpPr/>
            <p:nvPr/>
          </p:nvSpPr>
          <p:spPr bwMode="auto">
            <a:xfrm>
              <a:off x="7812867" y="6325266"/>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6" name="Rounded Rectangle 225"/>
            <p:cNvSpPr/>
            <p:nvPr/>
          </p:nvSpPr>
          <p:spPr bwMode="auto">
            <a:xfrm>
              <a:off x="8290605" y="6313881"/>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7" name="Rounded Rectangle 226"/>
            <p:cNvSpPr/>
            <p:nvPr/>
          </p:nvSpPr>
          <p:spPr bwMode="auto">
            <a:xfrm>
              <a:off x="8290605" y="641030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28" name="Rounded Rectangle 227"/>
            <p:cNvSpPr/>
            <p:nvPr/>
          </p:nvSpPr>
          <p:spPr bwMode="auto">
            <a:xfrm>
              <a:off x="8290605" y="6500391"/>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231" name="Can 230"/>
          <p:cNvSpPr/>
          <p:nvPr/>
        </p:nvSpPr>
        <p:spPr bwMode="auto">
          <a:xfrm>
            <a:off x="274637" y="256279"/>
            <a:ext cx="1773334" cy="1558565"/>
          </a:xfrm>
          <a:prstGeom prst="can">
            <a:avLst>
              <a:gd name="adj" fmla="val 16232"/>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32" name="Group 231"/>
          <p:cNvGrpSpPr/>
          <p:nvPr/>
        </p:nvGrpSpPr>
        <p:grpSpPr>
          <a:xfrm>
            <a:off x="997821" y="1140722"/>
            <a:ext cx="316675" cy="309483"/>
            <a:chOff x="5878098" y="5309578"/>
            <a:chExt cx="316720" cy="309527"/>
          </a:xfrm>
        </p:grpSpPr>
        <p:grpSp>
          <p:nvGrpSpPr>
            <p:cNvPr id="233" name="Group 232"/>
            <p:cNvGrpSpPr/>
            <p:nvPr/>
          </p:nvGrpSpPr>
          <p:grpSpPr>
            <a:xfrm>
              <a:off x="5926891" y="5342820"/>
              <a:ext cx="219134" cy="245915"/>
              <a:chOff x="2304394" y="2806764"/>
              <a:chExt cx="203894" cy="228812"/>
            </a:xfrm>
            <a:solidFill>
              <a:srgbClr val="00188F"/>
            </a:solidFill>
          </p:grpSpPr>
          <p:sp>
            <p:nvSpPr>
              <p:cNvPr id="23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3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3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34" name="Rounded Rectangle 233"/>
            <p:cNvSpPr/>
            <p:nvPr/>
          </p:nvSpPr>
          <p:spPr bwMode="auto">
            <a:xfrm>
              <a:off x="5878098" y="5309578"/>
              <a:ext cx="316720" cy="309527"/>
            </a:xfrm>
            <a:prstGeom prst="roundRect">
              <a:avLst/>
            </a:prstGeom>
            <a:noFill/>
            <a:ln w="28575">
              <a:solidFill>
                <a:srgbClr val="00188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581929" y="1140722"/>
            <a:ext cx="316675" cy="309483"/>
            <a:chOff x="2638758" y="1620348"/>
            <a:chExt cx="316675" cy="309483"/>
          </a:xfrm>
        </p:grpSpPr>
        <p:sp>
          <p:nvSpPr>
            <p:cNvPr id="241" name="Freeform 6"/>
            <p:cNvSpPr>
              <a:spLocks/>
            </p:cNvSpPr>
            <p:nvPr/>
          </p:nvSpPr>
          <p:spPr bwMode="auto">
            <a:xfrm>
              <a:off x="2697282" y="1653585"/>
              <a:ext cx="199626" cy="114421"/>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0000"/>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42" name="Freeform 7"/>
            <p:cNvSpPr>
              <a:spLocks/>
            </p:cNvSpPr>
            <p:nvPr/>
          </p:nvSpPr>
          <p:spPr bwMode="auto">
            <a:xfrm>
              <a:off x="2806833" y="1729053"/>
              <a:ext cx="99814" cy="17041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0000"/>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43" name="Freeform 8"/>
            <p:cNvSpPr>
              <a:spLocks/>
            </p:cNvSpPr>
            <p:nvPr/>
          </p:nvSpPr>
          <p:spPr bwMode="auto">
            <a:xfrm>
              <a:off x="2687544" y="1729053"/>
              <a:ext cx="99814" cy="17041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0000"/>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40" name="Rounded Rectangle 239"/>
            <p:cNvSpPr/>
            <p:nvPr/>
          </p:nvSpPr>
          <p:spPr bwMode="auto">
            <a:xfrm>
              <a:off x="2638758" y="1620348"/>
              <a:ext cx="316675" cy="309483"/>
            </a:xfrm>
            <a:prstGeom prst="round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244" name="Group 243"/>
          <p:cNvGrpSpPr/>
          <p:nvPr/>
        </p:nvGrpSpPr>
        <p:grpSpPr>
          <a:xfrm>
            <a:off x="1415177" y="1131801"/>
            <a:ext cx="316675" cy="309483"/>
            <a:chOff x="2922559" y="6145713"/>
            <a:chExt cx="316720" cy="309527"/>
          </a:xfrm>
        </p:grpSpPr>
        <p:grpSp>
          <p:nvGrpSpPr>
            <p:cNvPr id="245" name="Group 244"/>
            <p:cNvGrpSpPr/>
            <p:nvPr/>
          </p:nvGrpSpPr>
          <p:grpSpPr>
            <a:xfrm>
              <a:off x="2971352" y="6178955"/>
              <a:ext cx="219134" cy="245915"/>
              <a:chOff x="2304394" y="2806764"/>
              <a:chExt cx="203894" cy="228812"/>
            </a:xfrm>
            <a:solidFill>
              <a:srgbClr val="008272"/>
            </a:solidFill>
          </p:grpSpPr>
          <p:sp>
            <p:nvSpPr>
              <p:cNvPr id="247"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00BCF2"/>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48"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00BCF2"/>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49"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00BCF2"/>
              </a:solidFill>
              <a:ln w="9525">
                <a:noFill/>
                <a:round/>
                <a:headEnd/>
                <a:tailEnd/>
              </a:ln>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sp>
          <p:nvSpPr>
            <p:cNvPr id="246" name="Rounded Rectangle 245"/>
            <p:cNvSpPr/>
            <p:nvPr/>
          </p:nvSpPr>
          <p:spPr bwMode="auto">
            <a:xfrm>
              <a:off x="2922559" y="6145713"/>
              <a:ext cx="316720" cy="309527"/>
            </a:xfrm>
            <a:prstGeom prst="roundRect">
              <a:avLst/>
            </a:prstGeom>
            <a:noFill/>
            <a:ln w="28575">
              <a:solidFill>
                <a:srgbClr val="00BCF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pic>
        <p:nvPicPr>
          <p:cNvPr id="250" name="Picture 249" descr="small_v-dark-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11" y="531478"/>
            <a:ext cx="516282" cy="461034"/>
          </a:xfrm>
          <a:prstGeom prst="rect">
            <a:avLst/>
          </a:prstGeom>
        </p:spPr>
      </p:pic>
      <p:sp>
        <p:nvSpPr>
          <p:cNvPr id="6" name="TextBox 5"/>
          <p:cNvSpPr txBox="1"/>
          <p:nvPr/>
        </p:nvSpPr>
        <p:spPr>
          <a:xfrm>
            <a:off x="428193" y="1814844"/>
            <a:ext cx="1524199"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Docker Hub/</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Repository</a:t>
            </a:r>
          </a:p>
        </p:txBody>
      </p:sp>
      <p:cxnSp>
        <p:nvCxnSpPr>
          <p:cNvPr id="251" name="Straight Connector 250"/>
          <p:cNvCxnSpPr/>
          <p:nvPr/>
        </p:nvCxnSpPr>
        <p:spPr>
          <a:xfrm>
            <a:off x="1292475" y="2582862"/>
            <a:ext cx="0" cy="2464574"/>
          </a:xfrm>
          <a:prstGeom prst="line">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2368231" y="6064966"/>
            <a:ext cx="2985433"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Update, customize, add code</a:t>
            </a:r>
          </a:p>
        </p:txBody>
      </p:sp>
      <p:grpSp>
        <p:nvGrpSpPr>
          <p:cNvPr id="28" name="Group 27"/>
          <p:cNvGrpSpPr/>
          <p:nvPr/>
        </p:nvGrpSpPr>
        <p:grpSpPr>
          <a:xfrm>
            <a:off x="1617818" y="5759415"/>
            <a:ext cx="832396" cy="827171"/>
            <a:chOff x="2602159" y="5437498"/>
            <a:chExt cx="613570" cy="827171"/>
          </a:xfrm>
        </p:grpSpPr>
        <p:sp>
          <p:nvSpPr>
            <p:cNvPr id="254" name="Block Arc 253"/>
            <p:cNvSpPr/>
            <p:nvPr/>
          </p:nvSpPr>
          <p:spPr bwMode="auto">
            <a:xfrm rot="12510518">
              <a:off x="2602159" y="5494462"/>
              <a:ext cx="613570" cy="770207"/>
            </a:xfrm>
            <a:prstGeom prst="blockArc">
              <a:avLst>
                <a:gd name="adj1" fmla="val 4105831"/>
                <a:gd name="adj2" fmla="val 16706539"/>
                <a:gd name="adj3" fmla="val 1167"/>
              </a:avLst>
            </a:prstGeom>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marL="0" marR="0" lvl="0" indent="0" algn="ctr" defTabSz="913737" rtl="0" eaLnBrk="1" fontAlgn="base" latinLnBrk="0" hangingPunct="1">
                <a:lnSpc>
                  <a:spcPct val="90000"/>
                </a:lnSpc>
                <a:spcBef>
                  <a:spcPct val="0"/>
                </a:spcBef>
                <a:spcAft>
                  <a:spcPct val="0"/>
                </a:spcAft>
                <a:buClrTx/>
                <a:buSzTx/>
                <a:buFontTx/>
                <a:buNone/>
                <a:tabLst/>
                <a:defRPr/>
              </a:pPr>
              <a:endParaRPr kumimoji="0" lang="en-US" sz="1999" b="0" i="0" u="none" strike="noStrike" kern="1200" cap="none" spc="-50" normalizeH="0" baseline="0" noProof="0" dirty="0">
                <a:ln>
                  <a:noFill/>
                </a:ln>
                <a:solidFill>
                  <a:srgbClr val="FFFFFF"/>
                </a:solidFill>
                <a:effectLst/>
                <a:uLnTx/>
                <a:uFillTx/>
                <a:latin typeface="Segoe UI"/>
                <a:ea typeface="+mn-ea"/>
                <a:cs typeface="+mn-cs"/>
              </a:endParaRPr>
            </a:p>
          </p:txBody>
        </p:sp>
        <p:sp>
          <p:nvSpPr>
            <p:cNvPr id="255" name="Isosceles Triangle 254"/>
            <p:cNvSpPr/>
            <p:nvPr/>
          </p:nvSpPr>
          <p:spPr bwMode="auto">
            <a:xfrm rot="5485264" flipV="1">
              <a:off x="2846978" y="5456637"/>
              <a:ext cx="152744" cy="114466"/>
            </a:xfrm>
            <a:prstGeom prst="triangle">
              <a:avLst/>
            </a:prstGeom>
            <a:solidFill>
              <a:schemeClr val="tx1"/>
            </a:solidFill>
            <a:ln>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marL="0" marR="0" lvl="0" indent="0" algn="ctr" defTabSz="913737" rtl="0" eaLnBrk="1" fontAlgn="base" latinLnBrk="0" hangingPunct="1">
                <a:lnSpc>
                  <a:spcPct val="90000"/>
                </a:lnSpc>
                <a:spcBef>
                  <a:spcPct val="0"/>
                </a:spcBef>
                <a:spcAft>
                  <a:spcPct val="0"/>
                </a:spcAft>
                <a:buClrTx/>
                <a:buSzTx/>
                <a:buFontTx/>
                <a:buNone/>
                <a:tabLst/>
                <a:defRPr/>
              </a:pPr>
              <a:endParaRPr kumimoji="0" lang="en-US" sz="1999" b="0" i="0" u="none" strike="noStrike" kern="1200" cap="none" spc="-50" normalizeH="0" baseline="0" noProof="0" dirty="0">
                <a:ln>
                  <a:noFill/>
                </a:ln>
                <a:solidFill>
                  <a:srgbClr val="FFFFFF"/>
                </a:solidFill>
                <a:effectLst/>
                <a:uLnTx/>
                <a:uFillTx/>
                <a:latin typeface="Segoe UI"/>
                <a:ea typeface="+mn-ea"/>
                <a:cs typeface="+mn-cs"/>
              </a:endParaRPr>
            </a:p>
          </p:txBody>
        </p:sp>
      </p:grpSp>
      <p:sp>
        <p:nvSpPr>
          <p:cNvPr id="256" name="TextBox 255"/>
          <p:cNvSpPr txBox="1"/>
          <p:nvPr/>
        </p:nvSpPr>
        <p:spPr>
          <a:xfrm>
            <a:off x="1302610" y="3164151"/>
            <a:ext cx="1013739" cy="738664"/>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Pull</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images</a:t>
            </a:r>
          </a:p>
        </p:txBody>
      </p:sp>
      <p:cxnSp>
        <p:nvCxnSpPr>
          <p:cNvPr id="257" name="Straight Connector 256"/>
          <p:cNvCxnSpPr/>
          <p:nvPr/>
        </p:nvCxnSpPr>
        <p:spPr>
          <a:xfrm flipV="1">
            <a:off x="1731852" y="1923549"/>
            <a:ext cx="3876785" cy="3326314"/>
          </a:xfrm>
          <a:prstGeom prst="line">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58" name="TextBox 257"/>
          <p:cNvSpPr txBox="1"/>
          <p:nvPr/>
        </p:nvSpPr>
        <p:spPr>
          <a:xfrm rot="19144147">
            <a:off x="3373689" y="3240097"/>
            <a:ext cx="1652247" cy="738664"/>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Create images</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a:t>
            </a:r>
            <a:r>
              <a:rPr lang="en-US" sz="1600" dirty="0" err="1">
                <a:gradFill>
                  <a:gsLst>
                    <a:gs pos="2917">
                      <a:schemeClr val="tx1"/>
                    </a:gs>
                    <a:gs pos="30000">
                      <a:schemeClr val="tx1"/>
                    </a:gs>
                  </a:gsLst>
                  <a:lin ang="5400000" scaled="0"/>
                </a:gradFill>
              </a:rPr>
              <a:t>docker</a:t>
            </a:r>
            <a:r>
              <a:rPr lang="en-US" sz="1600" dirty="0">
                <a:gradFill>
                  <a:gsLst>
                    <a:gs pos="2917">
                      <a:schemeClr val="tx1"/>
                    </a:gs>
                    <a:gs pos="30000">
                      <a:schemeClr val="tx1"/>
                    </a:gs>
                  </a:gsLst>
                  <a:lin ang="5400000" scaled="0"/>
                </a:gradFill>
              </a:rPr>
              <a:t> build)</a:t>
            </a:r>
          </a:p>
        </p:txBody>
      </p:sp>
      <p:cxnSp>
        <p:nvCxnSpPr>
          <p:cNvPr id="259" name="Straight Connector 258"/>
          <p:cNvCxnSpPr/>
          <p:nvPr/>
        </p:nvCxnSpPr>
        <p:spPr>
          <a:xfrm flipH="1" flipV="1">
            <a:off x="1026393" y="2587752"/>
            <a:ext cx="20214" cy="2468880"/>
          </a:xfrm>
          <a:prstGeom prst="line">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60" name="TextBox 259"/>
          <p:cNvSpPr txBox="1"/>
          <p:nvPr/>
        </p:nvSpPr>
        <p:spPr>
          <a:xfrm>
            <a:off x="78305" y="3256989"/>
            <a:ext cx="1021755" cy="517065"/>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Publish</a:t>
            </a:r>
          </a:p>
        </p:txBody>
      </p:sp>
      <p:cxnSp>
        <p:nvCxnSpPr>
          <p:cNvPr id="261" name="Straight Connector 260"/>
          <p:cNvCxnSpPr>
            <a:endCxn id="229" idx="0"/>
          </p:cNvCxnSpPr>
          <p:nvPr/>
        </p:nvCxnSpPr>
        <p:spPr>
          <a:xfrm>
            <a:off x="7161784" y="2083090"/>
            <a:ext cx="1274514" cy="1490372"/>
          </a:xfrm>
          <a:prstGeom prst="line">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a:endCxn id="313" idx="0"/>
          </p:cNvCxnSpPr>
          <p:nvPr/>
        </p:nvCxnSpPr>
        <p:spPr>
          <a:xfrm>
            <a:off x="7161784" y="2073376"/>
            <a:ext cx="3771744" cy="1500086"/>
          </a:xfrm>
          <a:prstGeom prst="line">
            <a:avLst/>
          </a:prstGeom>
          <a:ln>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63" name="TextBox 262"/>
          <p:cNvSpPr txBox="1"/>
          <p:nvPr/>
        </p:nvSpPr>
        <p:spPr>
          <a:xfrm>
            <a:off x="8354864" y="2821132"/>
            <a:ext cx="1305294" cy="738664"/>
          </a:xfrm>
          <a:prstGeom prst="rect">
            <a:avLst/>
          </a:prstGeom>
          <a:noFill/>
        </p:spPr>
        <p:txBody>
          <a:bodyPr wrap="none" lIns="182880" tIns="146304" rIns="182880" bIns="146304" rtlCol="0">
            <a:spAutoFit/>
          </a:bodyPr>
          <a:lstStyle/>
          <a:p>
            <a:pPr>
              <a:lnSpc>
                <a:spcPct val="90000"/>
              </a:lnSpc>
              <a:spcAft>
                <a:spcPts val="600"/>
              </a:spcAft>
            </a:pPr>
            <a:r>
              <a:rPr lang="en-US" sz="1600" dirty="0">
                <a:gradFill>
                  <a:gsLst>
                    <a:gs pos="2917">
                      <a:schemeClr val="tx1"/>
                    </a:gs>
                    <a:gs pos="30000">
                      <a:schemeClr val="tx1"/>
                    </a:gs>
                  </a:gsLst>
                  <a:lin ang="5400000" scaled="0"/>
                </a:gradFill>
              </a:rPr>
              <a:t>Deploy </a:t>
            </a:r>
            <a:br>
              <a:rPr lang="en-US" sz="1600" dirty="0">
                <a:gradFill>
                  <a:gsLst>
                    <a:gs pos="2917">
                      <a:schemeClr val="tx1"/>
                    </a:gs>
                    <a:gs pos="30000">
                      <a:schemeClr val="tx1"/>
                    </a:gs>
                  </a:gsLst>
                  <a:lin ang="5400000" scaled="0"/>
                </a:gradFill>
              </a:rPr>
            </a:br>
            <a:r>
              <a:rPr lang="en-US" sz="1600" dirty="0">
                <a:gradFill>
                  <a:gsLst>
                    <a:gs pos="2917">
                      <a:schemeClr val="tx1"/>
                    </a:gs>
                    <a:gs pos="30000">
                      <a:schemeClr val="tx1"/>
                    </a:gs>
                  </a:gsLst>
                  <a:lin ang="5400000" scaled="0"/>
                </a:gradFill>
              </a:rPr>
              <a:t>containers</a:t>
            </a:r>
          </a:p>
        </p:txBody>
      </p:sp>
      <p:grpSp>
        <p:nvGrpSpPr>
          <p:cNvPr id="264" name="Group 263"/>
          <p:cNvGrpSpPr/>
          <p:nvPr/>
        </p:nvGrpSpPr>
        <p:grpSpPr>
          <a:xfrm>
            <a:off x="10002344" y="3804772"/>
            <a:ext cx="811147" cy="1103648"/>
            <a:chOff x="1997730" y="285906"/>
            <a:chExt cx="811147" cy="1103648"/>
          </a:xfrm>
        </p:grpSpPr>
        <p:grpSp>
          <p:nvGrpSpPr>
            <p:cNvPr id="265" name="Group 264"/>
            <p:cNvGrpSpPr/>
            <p:nvPr/>
          </p:nvGrpSpPr>
          <p:grpSpPr>
            <a:xfrm>
              <a:off x="2113481" y="331337"/>
              <a:ext cx="578611" cy="684037"/>
              <a:chOff x="9515069" y="2769325"/>
              <a:chExt cx="1130389" cy="1353921"/>
            </a:xfrm>
          </p:grpSpPr>
          <p:sp>
            <p:nvSpPr>
              <p:cNvPr id="268"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69"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70"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66" name="Rounded Rectangle 265"/>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67" name="TextBox 266"/>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grpSp>
        <p:nvGrpSpPr>
          <p:cNvPr id="271" name="Group 270"/>
          <p:cNvGrpSpPr/>
          <p:nvPr/>
        </p:nvGrpSpPr>
        <p:grpSpPr>
          <a:xfrm>
            <a:off x="7535812" y="3804772"/>
            <a:ext cx="811147" cy="1103648"/>
            <a:chOff x="1997730" y="285906"/>
            <a:chExt cx="811147" cy="1103648"/>
          </a:xfrm>
        </p:grpSpPr>
        <p:grpSp>
          <p:nvGrpSpPr>
            <p:cNvPr id="272" name="Group 271"/>
            <p:cNvGrpSpPr/>
            <p:nvPr/>
          </p:nvGrpSpPr>
          <p:grpSpPr>
            <a:xfrm>
              <a:off x="2113481" y="331337"/>
              <a:ext cx="578611" cy="684037"/>
              <a:chOff x="9515069" y="2769325"/>
              <a:chExt cx="1130389" cy="1353921"/>
            </a:xfrm>
          </p:grpSpPr>
          <p:sp>
            <p:nvSpPr>
              <p:cNvPr id="275"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76"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77"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73" name="Rounded Rectangle 272"/>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4" name="TextBox 273"/>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grpSp>
        <p:nvGrpSpPr>
          <p:cNvPr id="278" name="Group 277"/>
          <p:cNvGrpSpPr/>
          <p:nvPr/>
        </p:nvGrpSpPr>
        <p:grpSpPr>
          <a:xfrm>
            <a:off x="8576738" y="3801847"/>
            <a:ext cx="811147" cy="1103648"/>
            <a:chOff x="1997730" y="285906"/>
            <a:chExt cx="811147" cy="1103648"/>
          </a:xfrm>
        </p:grpSpPr>
        <p:grpSp>
          <p:nvGrpSpPr>
            <p:cNvPr id="279" name="Group 278"/>
            <p:cNvGrpSpPr/>
            <p:nvPr/>
          </p:nvGrpSpPr>
          <p:grpSpPr>
            <a:xfrm>
              <a:off x="2113481" y="331337"/>
              <a:ext cx="578611" cy="684037"/>
              <a:chOff x="9515069" y="2769325"/>
              <a:chExt cx="1130389" cy="1353921"/>
            </a:xfrm>
          </p:grpSpPr>
          <p:sp>
            <p:nvSpPr>
              <p:cNvPr id="282"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83"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84"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80" name="Rounded Rectangle 279"/>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1" name="TextBox 280"/>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grpSp>
        <p:nvGrpSpPr>
          <p:cNvPr id="285" name="Group 284"/>
          <p:cNvGrpSpPr/>
          <p:nvPr/>
        </p:nvGrpSpPr>
        <p:grpSpPr>
          <a:xfrm>
            <a:off x="7912060" y="4961652"/>
            <a:ext cx="990600" cy="1103648"/>
            <a:chOff x="6751637" y="403644"/>
            <a:chExt cx="990600" cy="1103648"/>
          </a:xfrm>
        </p:grpSpPr>
        <p:grpSp>
          <p:nvGrpSpPr>
            <p:cNvPr id="286" name="Group 285"/>
            <p:cNvGrpSpPr/>
            <p:nvPr/>
          </p:nvGrpSpPr>
          <p:grpSpPr>
            <a:xfrm>
              <a:off x="6940303" y="449075"/>
              <a:ext cx="578611" cy="684037"/>
              <a:chOff x="6940303" y="449075"/>
              <a:chExt cx="578611" cy="684037"/>
            </a:xfrm>
          </p:grpSpPr>
          <p:sp>
            <p:nvSpPr>
              <p:cNvPr id="289" name="Freeform 6"/>
              <p:cNvSpPr>
                <a:spLocks/>
              </p:cNvSpPr>
              <p:nvPr/>
            </p:nvSpPr>
            <p:spPr bwMode="auto">
              <a:xfrm>
                <a:off x="6966020" y="449075"/>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90" name="Freeform 7"/>
              <p:cNvSpPr>
                <a:spLocks/>
              </p:cNvSpPr>
              <p:nvPr/>
            </p:nvSpPr>
            <p:spPr bwMode="auto">
              <a:xfrm>
                <a:off x="7255325" y="659026"/>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91" name="Freeform 8"/>
              <p:cNvSpPr>
                <a:spLocks/>
              </p:cNvSpPr>
              <p:nvPr/>
            </p:nvSpPr>
            <p:spPr bwMode="auto">
              <a:xfrm>
                <a:off x="6940303" y="659026"/>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87" name="Rounded Rectangle 286"/>
            <p:cNvSpPr/>
            <p:nvPr/>
          </p:nvSpPr>
          <p:spPr bwMode="auto">
            <a:xfrm>
              <a:off x="6832049" y="403644"/>
              <a:ext cx="790837" cy="1014045"/>
            </a:xfrm>
            <a:prstGeom prst="round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88" name="TextBox 287"/>
            <p:cNvSpPr txBox="1"/>
            <p:nvPr/>
          </p:nvSpPr>
          <p:spPr>
            <a:xfrm>
              <a:off x="6751637" y="1017970"/>
              <a:ext cx="990600"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1"/>
                  </a:solidFill>
                </a:rPr>
                <a:t>API</a:t>
              </a:r>
              <a:endParaRPr lang="en-US" sz="1600" dirty="0">
                <a:solidFill>
                  <a:schemeClr val="accent1"/>
                </a:solidFill>
              </a:endParaRPr>
            </a:p>
          </p:txBody>
        </p:sp>
      </p:grpSp>
      <p:grpSp>
        <p:nvGrpSpPr>
          <p:cNvPr id="292" name="Group 291"/>
          <p:cNvGrpSpPr/>
          <p:nvPr/>
        </p:nvGrpSpPr>
        <p:grpSpPr>
          <a:xfrm>
            <a:off x="10925714" y="3801847"/>
            <a:ext cx="990600" cy="1103648"/>
            <a:chOff x="6751637" y="403644"/>
            <a:chExt cx="990600" cy="1103648"/>
          </a:xfrm>
        </p:grpSpPr>
        <p:grpSp>
          <p:nvGrpSpPr>
            <p:cNvPr id="293" name="Group 292"/>
            <p:cNvGrpSpPr/>
            <p:nvPr/>
          </p:nvGrpSpPr>
          <p:grpSpPr>
            <a:xfrm>
              <a:off x="6940303" y="449075"/>
              <a:ext cx="578611" cy="684037"/>
              <a:chOff x="6940303" y="449075"/>
              <a:chExt cx="578611" cy="684037"/>
            </a:xfrm>
          </p:grpSpPr>
          <p:sp>
            <p:nvSpPr>
              <p:cNvPr id="296" name="Freeform 6"/>
              <p:cNvSpPr>
                <a:spLocks/>
              </p:cNvSpPr>
              <p:nvPr/>
            </p:nvSpPr>
            <p:spPr bwMode="auto">
              <a:xfrm>
                <a:off x="6966020" y="449075"/>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97" name="Freeform 7"/>
              <p:cNvSpPr>
                <a:spLocks/>
              </p:cNvSpPr>
              <p:nvPr/>
            </p:nvSpPr>
            <p:spPr bwMode="auto">
              <a:xfrm>
                <a:off x="7255325" y="659026"/>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98" name="Freeform 8"/>
              <p:cNvSpPr>
                <a:spLocks/>
              </p:cNvSpPr>
              <p:nvPr/>
            </p:nvSpPr>
            <p:spPr bwMode="auto">
              <a:xfrm>
                <a:off x="6940303" y="659026"/>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94" name="Rounded Rectangle 293"/>
            <p:cNvSpPr/>
            <p:nvPr/>
          </p:nvSpPr>
          <p:spPr bwMode="auto">
            <a:xfrm>
              <a:off x="6832049" y="403644"/>
              <a:ext cx="790837" cy="1014045"/>
            </a:xfrm>
            <a:prstGeom prst="round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5" name="TextBox 294"/>
            <p:cNvSpPr txBox="1"/>
            <p:nvPr/>
          </p:nvSpPr>
          <p:spPr>
            <a:xfrm>
              <a:off x="6751637" y="1017970"/>
              <a:ext cx="990600"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1"/>
                  </a:solidFill>
                </a:rPr>
                <a:t>API</a:t>
              </a:r>
              <a:endParaRPr lang="en-US" sz="1600" dirty="0">
                <a:solidFill>
                  <a:schemeClr val="accent1"/>
                </a:solidFill>
              </a:endParaRPr>
            </a:p>
          </p:txBody>
        </p:sp>
      </p:grpSp>
      <p:grpSp>
        <p:nvGrpSpPr>
          <p:cNvPr id="299" name="Group 298"/>
          <p:cNvGrpSpPr/>
          <p:nvPr/>
        </p:nvGrpSpPr>
        <p:grpSpPr>
          <a:xfrm>
            <a:off x="10454663" y="4961652"/>
            <a:ext cx="811147" cy="1103648"/>
            <a:chOff x="5756259" y="367359"/>
            <a:chExt cx="811147" cy="1103648"/>
          </a:xfrm>
        </p:grpSpPr>
        <p:grpSp>
          <p:nvGrpSpPr>
            <p:cNvPr id="300" name="Group 299"/>
            <p:cNvGrpSpPr/>
            <p:nvPr/>
          </p:nvGrpSpPr>
          <p:grpSpPr>
            <a:xfrm>
              <a:off x="5872010" y="412790"/>
              <a:ext cx="578611" cy="684037"/>
              <a:chOff x="5872010" y="412790"/>
              <a:chExt cx="578611" cy="684037"/>
            </a:xfrm>
          </p:grpSpPr>
          <p:sp>
            <p:nvSpPr>
              <p:cNvPr id="303" name="Freeform 6"/>
              <p:cNvSpPr>
                <a:spLocks/>
              </p:cNvSpPr>
              <p:nvPr/>
            </p:nvSpPr>
            <p:spPr bwMode="auto">
              <a:xfrm>
                <a:off x="5897727" y="412790"/>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4DA0E2"/>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304" name="Freeform 7"/>
              <p:cNvSpPr>
                <a:spLocks/>
              </p:cNvSpPr>
              <p:nvPr/>
            </p:nvSpPr>
            <p:spPr bwMode="auto">
              <a:xfrm>
                <a:off x="6187032" y="622741"/>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4DA0E2"/>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305" name="Freeform 8"/>
              <p:cNvSpPr>
                <a:spLocks/>
              </p:cNvSpPr>
              <p:nvPr/>
            </p:nvSpPr>
            <p:spPr bwMode="auto">
              <a:xfrm>
                <a:off x="5872010" y="622741"/>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4DA0E2"/>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301" name="Rounded Rectangle 300"/>
            <p:cNvSpPr/>
            <p:nvPr/>
          </p:nvSpPr>
          <p:spPr bwMode="auto">
            <a:xfrm>
              <a:off x="5763756" y="367359"/>
              <a:ext cx="790837" cy="1014045"/>
            </a:xfrm>
            <a:prstGeom prst="roundRect">
              <a:avLst/>
            </a:prstGeom>
            <a:noFill/>
            <a:ln w="28575">
              <a:solidFill>
                <a:srgbClr val="4DA0E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2" name="TextBox 301"/>
            <p:cNvSpPr txBox="1"/>
            <p:nvPr/>
          </p:nvSpPr>
          <p:spPr>
            <a:xfrm>
              <a:off x="5756259" y="981685"/>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rgbClr val="4DA0E2"/>
                  </a:solidFill>
                </a:rPr>
                <a:t>DB</a:t>
              </a:r>
              <a:endParaRPr lang="en-US" sz="1600" dirty="0">
                <a:solidFill>
                  <a:srgbClr val="4DA0E2"/>
                </a:solidFill>
              </a:endParaRPr>
            </a:p>
          </p:txBody>
        </p:sp>
      </p:grpSp>
    </p:spTree>
    <p:extLst>
      <p:ext uri="{BB962C8B-B14F-4D97-AF65-F5344CB8AC3E}">
        <p14:creationId xmlns:p14="http://schemas.microsoft.com/office/powerpoint/2010/main" val="2255163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
                                        </p:tgtEl>
                                        <p:attrNameLst>
                                          <p:attrName>style.visibility</p:attrName>
                                        </p:attrNameLst>
                                      </p:cBhvr>
                                      <p:to>
                                        <p:strVal val="visible"/>
                                      </p:to>
                                    </p:set>
                                    <p:animEffect transition="in" filter="fade">
                                      <p:cBhvr>
                                        <p:cTn id="10" dur="500"/>
                                        <p:tgtEl>
                                          <p:spTgt spid="25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2"/>
                                        </p:tgtEl>
                                        <p:attrNameLst>
                                          <p:attrName>style.visibility</p:attrName>
                                        </p:attrNameLst>
                                      </p:cBhvr>
                                      <p:to>
                                        <p:strVal val="visible"/>
                                      </p:to>
                                    </p:set>
                                    <p:animEffect transition="in" filter="fade">
                                      <p:cBhvr>
                                        <p:cTn id="18" dur="500"/>
                                        <p:tgtEl>
                                          <p:spTgt spid="2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8"/>
                                        </p:tgtEl>
                                        <p:attrNameLst>
                                          <p:attrName>style.visibility</p:attrName>
                                        </p:attrNameLst>
                                      </p:cBhvr>
                                      <p:to>
                                        <p:strVal val="visible"/>
                                      </p:to>
                                    </p:set>
                                    <p:animEffect transition="in" filter="fade">
                                      <p:cBhvr>
                                        <p:cTn id="23" dur="500"/>
                                        <p:tgtEl>
                                          <p:spTgt spid="258"/>
                                        </p:tgtEl>
                                      </p:cBhvr>
                                    </p:animEffect>
                                  </p:childTnLst>
                                </p:cTn>
                              </p:par>
                              <p:par>
                                <p:cTn id="24" presetID="10" presetClass="entr" presetSubtype="0" fill="hold" nodeType="withEffect">
                                  <p:stCondLst>
                                    <p:cond delay="0"/>
                                  </p:stCondLst>
                                  <p:childTnLst>
                                    <p:set>
                                      <p:cBhvr>
                                        <p:cTn id="25" dur="1" fill="hold">
                                          <p:stCondLst>
                                            <p:cond delay="0"/>
                                          </p:stCondLst>
                                        </p:cTn>
                                        <p:tgtEl>
                                          <p:spTgt spid="257"/>
                                        </p:tgtEl>
                                        <p:attrNameLst>
                                          <p:attrName>style.visibility</p:attrName>
                                        </p:attrNameLst>
                                      </p:cBhvr>
                                      <p:to>
                                        <p:strVal val="visible"/>
                                      </p:to>
                                    </p:set>
                                    <p:animEffect transition="in" filter="fade">
                                      <p:cBhvr>
                                        <p:cTn id="26" dur="500"/>
                                        <p:tgtEl>
                                          <p:spTgt spid="257"/>
                                        </p:tgtEl>
                                      </p:cBhvr>
                                    </p:animEffect>
                                  </p:childTnLst>
                                </p:cTn>
                              </p:par>
                              <p:par>
                                <p:cTn id="27" presetID="10" presetClass="entr" presetSubtype="0" fill="hold" nodeType="withEffect">
                                  <p:stCondLst>
                                    <p:cond delay="0"/>
                                  </p:stCondLst>
                                  <p:childTnLst>
                                    <p:set>
                                      <p:cBhvr>
                                        <p:cTn id="28" dur="1" fill="hold">
                                          <p:stCondLst>
                                            <p:cond delay="0"/>
                                          </p:stCondLst>
                                        </p:cTn>
                                        <p:tgtEl>
                                          <p:spTgt spid="214"/>
                                        </p:tgtEl>
                                        <p:attrNameLst>
                                          <p:attrName>style.visibility</p:attrName>
                                        </p:attrNameLst>
                                      </p:cBhvr>
                                      <p:to>
                                        <p:strVal val="visible"/>
                                      </p:to>
                                    </p:set>
                                    <p:animEffect transition="in" filter="fade">
                                      <p:cBhvr>
                                        <p:cTn id="29" dur="500"/>
                                        <p:tgtEl>
                                          <p:spTgt spid="214"/>
                                        </p:tgtEl>
                                      </p:cBhvr>
                                    </p:animEffect>
                                  </p:childTnLst>
                                </p:cTn>
                              </p:par>
                              <p:par>
                                <p:cTn id="30" presetID="10" presetClass="entr" presetSubtype="0" fill="hold" nodeType="withEffect">
                                  <p:stCondLst>
                                    <p:cond delay="0"/>
                                  </p:stCondLst>
                                  <p:childTnLst>
                                    <p:set>
                                      <p:cBhvr>
                                        <p:cTn id="31" dur="1" fill="hold">
                                          <p:stCondLst>
                                            <p:cond delay="0"/>
                                          </p:stCondLst>
                                        </p:cTn>
                                        <p:tgtEl>
                                          <p:spTgt spid="193"/>
                                        </p:tgtEl>
                                        <p:attrNameLst>
                                          <p:attrName>style.visibility</p:attrName>
                                        </p:attrNameLst>
                                      </p:cBhvr>
                                      <p:to>
                                        <p:strVal val="visible"/>
                                      </p:to>
                                    </p:set>
                                    <p:animEffect transition="in" filter="fade">
                                      <p:cBhvr>
                                        <p:cTn id="32" dur="500"/>
                                        <p:tgtEl>
                                          <p:spTgt spid="193"/>
                                        </p:tgtEl>
                                      </p:cBhvr>
                                    </p:animEffec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0"/>
                                        </p:tgtEl>
                                        <p:attrNameLst>
                                          <p:attrName>style.visibility</p:attrName>
                                        </p:attrNameLst>
                                      </p:cBhvr>
                                      <p:to>
                                        <p:strVal val="visible"/>
                                      </p:to>
                                    </p:set>
                                    <p:animEffect transition="in" filter="fade">
                                      <p:cBhvr>
                                        <p:cTn id="40" dur="500"/>
                                        <p:tgtEl>
                                          <p:spTgt spid="260"/>
                                        </p:tgtEl>
                                      </p:cBhvr>
                                    </p:animEffect>
                                  </p:childTnLst>
                                </p:cTn>
                              </p:par>
                              <p:par>
                                <p:cTn id="41" presetID="10" presetClass="entr" presetSubtype="0" fill="hold" nodeType="withEffect">
                                  <p:stCondLst>
                                    <p:cond delay="0"/>
                                  </p:stCondLst>
                                  <p:childTnLst>
                                    <p:set>
                                      <p:cBhvr>
                                        <p:cTn id="42" dur="1" fill="hold">
                                          <p:stCondLst>
                                            <p:cond delay="0"/>
                                          </p:stCondLst>
                                        </p:cTn>
                                        <p:tgtEl>
                                          <p:spTgt spid="259"/>
                                        </p:tgtEl>
                                        <p:attrNameLst>
                                          <p:attrName>style.visibility</p:attrName>
                                        </p:attrNameLst>
                                      </p:cBhvr>
                                      <p:to>
                                        <p:strVal val="visible"/>
                                      </p:to>
                                    </p:set>
                                    <p:animEffect transition="in" filter="fade">
                                      <p:cBhvr>
                                        <p:cTn id="43" dur="500"/>
                                        <p:tgtEl>
                                          <p:spTgt spid="25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1"/>
                                        </p:tgtEl>
                                        <p:attrNameLst>
                                          <p:attrName>style.visibility</p:attrName>
                                        </p:attrNameLst>
                                      </p:cBhvr>
                                      <p:to>
                                        <p:strVal val="visible"/>
                                      </p:to>
                                    </p:set>
                                    <p:animEffect transition="in" filter="fade">
                                      <p:cBhvr>
                                        <p:cTn id="48" dur="500"/>
                                        <p:tgtEl>
                                          <p:spTgt spid="2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3"/>
                                        </p:tgtEl>
                                        <p:attrNameLst>
                                          <p:attrName>style.visibility</p:attrName>
                                        </p:attrNameLst>
                                      </p:cBhvr>
                                      <p:to>
                                        <p:strVal val="visible"/>
                                      </p:to>
                                    </p:set>
                                    <p:animEffect transition="in" filter="fade">
                                      <p:cBhvr>
                                        <p:cTn id="51" dur="500"/>
                                        <p:tgtEl>
                                          <p:spTgt spid="263"/>
                                        </p:tgtEl>
                                      </p:cBhvr>
                                    </p:animEffect>
                                  </p:childTnLst>
                                </p:cTn>
                              </p:par>
                              <p:par>
                                <p:cTn id="52" presetID="10" presetClass="entr" presetSubtype="0" fill="hold" nodeType="withEffect">
                                  <p:stCondLst>
                                    <p:cond delay="0"/>
                                  </p:stCondLst>
                                  <p:childTnLst>
                                    <p:set>
                                      <p:cBhvr>
                                        <p:cTn id="53" dur="1" fill="hold">
                                          <p:stCondLst>
                                            <p:cond delay="0"/>
                                          </p:stCondLst>
                                        </p:cTn>
                                        <p:tgtEl>
                                          <p:spTgt spid="262"/>
                                        </p:tgtEl>
                                        <p:attrNameLst>
                                          <p:attrName>style.visibility</p:attrName>
                                        </p:attrNameLst>
                                      </p:cBhvr>
                                      <p:to>
                                        <p:strVal val="visible"/>
                                      </p:to>
                                    </p:set>
                                    <p:animEffect transition="in" filter="fade">
                                      <p:cBhvr>
                                        <p:cTn id="54" dur="500"/>
                                        <p:tgtEl>
                                          <p:spTgt spid="262"/>
                                        </p:tgtEl>
                                      </p:cBhvr>
                                    </p:animEffect>
                                  </p:childTnLst>
                                </p:cTn>
                              </p:par>
                              <p:par>
                                <p:cTn id="55" presetID="10"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nodeType="withEffect">
                                  <p:stCondLst>
                                    <p:cond delay="0"/>
                                  </p:stCondLst>
                                  <p:childTnLst>
                                    <p:set>
                                      <p:cBhvr>
                                        <p:cTn id="59" dur="1" fill="hold">
                                          <p:stCondLst>
                                            <p:cond delay="0"/>
                                          </p:stCondLst>
                                        </p:cTn>
                                        <p:tgtEl>
                                          <p:spTgt spid="285"/>
                                        </p:tgtEl>
                                        <p:attrNameLst>
                                          <p:attrName>style.visibility</p:attrName>
                                        </p:attrNameLst>
                                      </p:cBhvr>
                                      <p:to>
                                        <p:strVal val="visible"/>
                                      </p:to>
                                    </p:set>
                                    <p:animEffect transition="in" filter="fade">
                                      <p:cBhvr>
                                        <p:cTn id="60" dur="500"/>
                                        <p:tgtEl>
                                          <p:spTgt spid="285"/>
                                        </p:tgtEl>
                                      </p:cBhvr>
                                    </p:animEffect>
                                  </p:childTnLst>
                                </p:cTn>
                              </p:par>
                              <p:par>
                                <p:cTn id="61" presetID="10" presetClass="entr" presetSubtype="0" fill="hold" nodeType="withEffect">
                                  <p:stCondLst>
                                    <p:cond delay="0"/>
                                  </p:stCondLst>
                                  <p:childTnLst>
                                    <p:set>
                                      <p:cBhvr>
                                        <p:cTn id="62" dur="1" fill="hold">
                                          <p:stCondLst>
                                            <p:cond delay="0"/>
                                          </p:stCondLst>
                                        </p:cTn>
                                        <p:tgtEl>
                                          <p:spTgt spid="271"/>
                                        </p:tgtEl>
                                        <p:attrNameLst>
                                          <p:attrName>style.visibility</p:attrName>
                                        </p:attrNameLst>
                                      </p:cBhvr>
                                      <p:to>
                                        <p:strVal val="visible"/>
                                      </p:to>
                                    </p:set>
                                    <p:animEffect transition="in" filter="fade">
                                      <p:cBhvr>
                                        <p:cTn id="63" dur="500"/>
                                        <p:tgtEl>
                                          <p:spTgt spid="271"/>
                                        </p:tgtEl>
                                      </p:cBhvr>
                                    </p:animEffect>
                                  </p:childTnLst>
                                </p:cTn>
                              </p:par>
                              <p:par>
                                <p:cTn id="64" presetID="10" presetClass="entr" presetSubtype="0" fill="hold" nodeType="withEffect">
                                  <p:stCondLst>
                                    <p:cond delay="0"/>
                                  </p:stCondLst>
                                  <p:childTnLst>
                                    <p:set>
                                      <p:cBhvr>
                                        <p:cTn id="65" dur="1" fill="hold">
                                          <p:stCondLst>
                                            <p:cond delay="0"/>
                                          </p:stCondLst>
                                        </p:cTn>
                                        <p:tgtEl>
                                          <p:spTgt spid="278"/>
                                        </p:tgtEl>
                                        <p:attrNameLst>
                                          <p:attrName>style.visibility</p:attrName>
                                        </p:attrNameLst>
                                      </p:cBhvr>
                                      <p:to>
                                        <p:strVal val="visible"/>
                                      </p:to>
                                    </p:set>
                                    <p:animEffect transition="in" filter="fade">
                                      <p:cBhvr>
                                        <p:cTn id="66" dur="500"/>
                                        <p:tgtEl>
                                          <p:spTgt spid="278"/>
                                        </p:tgtEl>
                                      </p:cBhvr>
                                    </p:animEffect>
                                  </p:childTnLst>
                                </p:cTn>
                              </p:par>
                              <p:par>
                                <p:cTn id="67" presetID="10" presetClass="entr" presetSubtype="0" fill="hold" nodeType="withEffect">
                                  <p:stCondLst>
                                    <p:cond delay="0"/>
                                  </p:stCondLst>
                                  <p:childTnLst>
                                    <p:set>
                                      <p:cBhvr>
                                        <p:cTn id="68" dur="1" fill="hold">
                                          <p:stCondLst>
                                            <p:cond delay="0"/>
                                          </p:stCondLst>
                                        </p:cTn>
                                        <p:tgtEl>
                                          <p:spTgt spid="306"/>
                                        </p:tgtEl>
                                        <p:attrNameLst>
                                          <p:attrName>style.visibility</p:attrName>
                                        </p:attrNameLst>
                                      </p:cBhvr>
                                      <p:to>
                                        <p:strVal val="visible"/>
                                      </p:to>
                                    </p:set>
                                    <p:animEffect transition="in" filter="fade">
                                      <p:cBhvr>
                                        <p:cTn id="69" dur="500"/>
                                        <p:tgtEl>
                                          <p:spTgt spid="306"/>
                                        </p:tgtEl>
                                      </p:cBhvr>
                                    </p:animEffect>
                                  </p:childTnLst>
                                </p:cTn>
                              </p:par>
                              <p:par>
                                <p:cTn id="70" presetID="10" presetClass="entr" presetSubtype="0" fill="hold" nodeType="withEffect">
                                  <p:stCondLst>
                                    <p:cond delay="0"/>
                                  </p:stCondLst>
                                  <p:childTnLst>
                                    <p:set>
                                      <p:cBhvr>
                                        <p:cTn id="71" dur="1" fill="hold">
                                          <p:stCondLst>
                                            <p:cond delay="0"/>
                                          </p:stCondLst>
                                        </p:cTn>
                                        <p:tgtEl>
                                          <p:spTgt spid="264"/>
                                        </p:tgtEl>
                                        <p:attrNameLst>
                                          <p:attrName>style.visibility</p:attrName>
                                        </p:attrNameLst>
                                      </p:cBhvr>
                                      <p:to>
                                        <p:strVal val="visible"/>
                                      </p:to>
                                    </p:set>
                                    <p:animEffect transition="in" filter="fade">
                                      <p:cBhvr>
                                        <p:cTn id="72" dur="500"/>
                                        <p:tgtEl>
                                          <p:spTgt spid="264"/>
                                        </p:tgtEl>
                                      </p:cBhvr>
                                    </p:animEffect>
                                  </p:childTnLst>
                                </p:cTn>
                              </p:par>
                              <p:par>
                                <p:cTn id="73" presetID="10" presetClass="entr" presetSubtype="0" fill="hold" nodeType="withEffect">
                                  <p:stCondLst>
                                    <p:cond delay="0"/>
                                  </p:stCondLst>
                                  <p:childTnLst>
                                    <p:set>
                                      <p:cBhvr>
                                        <p:cTn id="74" dur="1" fill="hold">
                                          <p:stCondLst>
                                            <p:cond delay="0"/>
                                          </p:stCondLst>
                                        </p:cTn>
                                        <p:tgtEl>
                                          <p:spTgt spid="292"/>
                                        </p:tgtEl>
                                        <p:attrNameLst>
                                          <p:attrName>style.visibility</p:attrName>
                                        </p:attrNameLst>
                                      </p:cBhvr>
                                      <p:to>
                                        <p:strVal val="visible"/>
                                      </p:to>
                                    </p:set>
                                    <p:animEffect transition="in" filter="fade">
                                      <p:cBhvr>
                                        <p:cTn id="75" dur="500"/>
                                        <p:tgtEl>
                                          <p:spTgt spid="292"/>
                                        </p:tgtEl>
                                      </p:cBhvr>
                                    </p:animEffect>
                                  </p:childTnLst>
                                </p:cTn>
                              </p:par>
                              <p:par>
                                <p:cTn id="76" presetID="10" presetClass="entr" presetSubtype="0" fill="hold" nodeType="withEffect">
                                  <p:stCondLst>
                                    <p:cond delay="0"/>
                                  </p:stCondLst>
                                  <p:childTnLst>
                                    <p:set>
                                      <p:cBhvr>
                                        <p:cTn id="77" dur="1" fill="hold">
                                          <p:stCondLst>
                                            <p:cond delay="0"/>
                                          </p:stCondLst>
                                        </p:cTn>
                                        <p:tgtEl>
                                          <p:spTgt spid="299"/>
                                        </p:tgtEl>
                                        <p:attrNameLst>
                                          <p:attrName>style.visibility</p:attrName>
                                        </p:attrNameLst>
                                      </p:cBhvr>
                                      <p:to>
                                        <p:strVal val="visible"/>
                                      </p:to>
                                    </p:set>
                                    <p:animEffect transition="in" filter="fade">
                                      <p:cBhvr>
                                        <p:cTn id="78"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0"/>
      <p:bldP spid="256" grpId="0"/>
      <p:bldP spid="258" grpId="0"/>
      <p:bldP spid="260" grpId="0"/>
      <p:bldP spid="26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481" y="1363662"/>
            <a:ext cx="11885514" cy="4884413"/>
          </a:xfrm>
        </p:spPr>
        <p:txBody>
          <a:bodyPr/>
          <a:lstStyle/>
          <a:p>
            <a:pPr marL="0" indent="0">
              <a:buNone/>
            </a:pPr>
            <a:r>
              <a:rPr lang="en-US" dirty="0"/>
              <a:t>Windows Server 2016 will provide 2 container types:</a:t>
            </a:r>
          </a:p>
          <a:p>
            <a:pPr marL="342900" lvl="1" indent="0">
              <a:buNone/>
            </a:pPr>
            <a:r>
              <a:rPr lang="en-US" sz="2800" dirty="0">
                <a:latin typeface="+mj-lt"/>
              </a:rPr>
              <a:t>Windows Server Containers</a:t>
            </a:r>
          </a:p>
          <a:p>
            <a:pPr marL="342900" lvl="1" indent="0">
              <a:buNone/>
            </a:pPr>
            <a:r>
              <a:rPr lang="en-US" sz="2800" dirty="0">
                <a:latin typeface="+mj-lt"/>
              </a:rPr>
              <a:t>Hyper-V Containers</a:t>
            </a:r>
            <a:r>
              <a:rPr lang="en-US" dirty="0">
                <a:latin typeface="+mj-lt"/>
              </a:rPr>
              <a:t/>
            </a:r>
            <a:br>
              <a:rPr lang="en-US" dirty="0">
                <a:latin typeface="+mj-lt"/>
              </a:rPr>
            </a:br>
            <a:endParaRPr lang="en-US" dirty="0">
              <a:latin typeface="+mj-lt"/>
            </a:endParaRPr>
          </a:p>
          <a:p>
            <a:pPr marL="0" indent="0">
              <a:buNone/>
            </a:pPr>
            <a:r>
              <a:rPr lang="en-US" dirty="0"/>
              <a:t>Both provide high degree of Windows Server application compatibility</a:t>
            </a:r>
            <a:br>
              <a:rPr lang="en-US" dirty="0"/>
            </a:br>
            <a:endParaRPr lang="en-US" dirty="0"/>
          </a:p>
          <a:p>
            <a:pPr marL="0" indent="0">
              <a:buNone/>
            </a:pPr>
            <a:r>
              <a:rPr lang="en-US" dirty="0"/>
              <a:t>Both integrated with Docker Engine so compatible with Docker Client and Docker APIs</a:t>
            </a:r>
          </a:p>
        </p:txBody>
      </p:sp>
      <p:sp>
        <p:nvSpPr>
          <p:cNvPr id="3" name="Title 2"/>
          <p:cNvSpPr>
            <a:spLocks noGrp="1"/>
          </p:cNvSpPr>
          <p:nvPr>
            <p:ph type="title"/>
          </p:nvPr>
        </p:nvSpPr>
        <p:spPr/>
        <p:txBody>
          <a:bodyPr/>
          <a:lstStyle/>
          <a:p>
            <a:r>
              <a:rPr lang="en-US" dirty="0"/>
              <a:t>Windows Containers</a:t>
            </a:r>
          </a:p>
        </p:txBody>
      </p:sp>
    </p:spTree>
    <p:extLst>
      <p:ext uri="{BB962C8B-B14F-4D97-AF65-F5344CB8AC3E}">
        <p14:creationId xmlns:p14="http://schemas.microsoft.com/office/powerpoint/2010/main" val="38055079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7003" y="1363662"/>
            <a:ext cx="11887200" cy="4461221"/>
          </a:xfrm>
        </p:spPr>
        <p:txBody>
          <a:bodyPr/>
          <a:lstStyle/>
          <a:p>
            <a:pPr marL="0" indent="0">
              <a:buNone/>
            </a:pPr>
            <a:r>
              <a:rPr lang="en-US" dirty="0"/>
              <a:t>Install manually on supported Linux VM’s</a:t>
            </a:r>
          </a:p>
          <a:p>
            <a:pPr marL="0" indent="0">
              <a:buNone/>
            </a:pPr>
            <a:r>
              <a:rPr lang="en-US" dirty="0"/>
              <a:t>Docker VM Extension</a:t>
            </a:r>
          </a:p>
          <a:p>
            <a:pPr marL="0" indent="0">
              <a:buNone/>
            </a:pPr>
            <a:r>
              <a:rPr lang="en-US" dirty="0"/>
              <a:t>Built-in to Windows Server 2016 TP</a:t>
            </a:r>
          </a:p>
          <a:p>
            <a:pPr marL="0" indent="0">
              <a:buNone/>
            </a:pPr>
            <a:r>
              <a:rPr lang="en-US" dirty="0"/>
              <a:t>Marketplace</a:t>
            </a:r>
          </a:p>
          <a:p>
            <a:pPr marL="342900" lvl="1" indent="0">
              <a:buClr>
                <a:srgbClr val="FFFFFF"/>
              </a:buClr>
              <a:buNone/>
            </a:pPr>
            <a:r>
              <a:rPr lang="en-US" sz="2000" dirty="0">
                <a:gradFill>
                  <a:gsLst>
                    <a:gs pos="1250">
                      <a:srgbClr val="FFFFFF"/>
                    </a:gs>
                    <a:gs pos="100000">
                      <a:srgbClr val="FFFFFF"/>
                    </a:gs>
                  </a:gsLst>
                  <a:lin ang="5400000" scaled="0"/>
                </a:gradFill>
                <a:latin typeface="+mj-lt"/>
              </a:rPr>
              <a:t>Pre-installed on Ubuntu</a:t>
            </a:r>
          </a:p>
          <a:p>
            <a:pPr marL="342900" lvl="1" indent="0">
              <a:buClr>
                <a:srgbClr val="FFFFFF"/>
              </a:buClr>
              <a:buNone/>
            </a:pPr>
            <a:r>
              <a:rPr lang="en-US" sz="2000" dirty="0">
                <a:gradFill>
                  <a:gsLst>
                    <a:gs pos="1250">
                      <a:srgbClr val="FFFFFF"/>
                    </a:gs>
                    <a:gs pos="100000">
                      <a:srgbClr val="FFFFFF"/>
                    </a:gs>
                  </a:gsLst>
                  <a:lin ang="5400000" scaled="0"/>
                </a:gradFill>
                <a:latin typeface="+mj-lt"/>
              </a:rPr>
              <a:t>Multi-container composed apps (</a:t>
            </a:r>
            <a:r>
              <a:rPr lang="en-US" sz="2000" dirty="0" err="1">
                <a:gradFill>
                  <a:gsLst>
                    <a:gs pos="1250">
                      <a:srgbClr val="FFFFFF"/>
                    </a:gs>
                    <a:gs pos="100000">
                      <a:srgbClr val="FFFFFF"/>
                    </a:gs>
                  </a:gsLst>
                  <a:lin ang="5400000" scaled="0"/>
                </a:gradFill>
                <a:latin typeface="+mj-lt"/>
              </a:rPr>
              <a:t>eg</a:t>
            </a:r>
            <a:r>
              <a:rPr lang="en-US" sz="2000" dirty="0">
                <a:gradFill>
                  <a:gsLst>
                    <a:gs pos="1250">
                      <a:srgbClr val="FFFFFF"/>
                    </a:gs>
                    <a:gs pos="100000">
                      <a:srgbClr val="FFFFFF"/>
                    </a:gs>
                  </a:gsLst>
                  <a:lin ang="5400000" scaled="0"/>
                </a:gradFill>
                <a:latin typeface="+mj-lt"/>
              </a:rPr>
              <a:t> – </a:t>
            </a:r>
            <a:r>
              <a:rPr lang="en-US" sz="2000" dirty="0" err="1">
                <a:gradFill>
                  <a:gsLst>
                    <a:gs pos="1250">
                      <a:srgbClr val="FFFFFF"/>
                    </a:gs>
                    <a:gs pos="100000">
                      <a:srgbClr val="FFFFFF"/>
                    </a:gs>
                  </a:gsLst>
                  <a:lin ang="5400000" scaled="0"/>
                </a:gradFill>
                <a:latin typeface="+mj-lt"/>
              </a:rPr>
              <a:t>Wordpress+mySQL</a:t>
            </a:r>
            <a:r>
              <a:rPr lang="en-US" sz="2000" dirty="0">
                <a:gradFill>
                  <a:gsLst>
                    <a:gs pos="1250">
                      <a:srgbClr val="FFFFFF"/>
                    </a:gs>
                    <a:gs pos="100000">
                      <a:srgbClr val="FFFFFF"/>
                    </a:gs>
                  </a:gsLst>
                  <a:lin ang="5400000" scaled="0"/>
                </a:gradFill>
                <a:latin typeface="+mj-lt"/>
              </a:rPr>
              <a:t>) </a:t>
            </a:r>
          </a:p>
          <a:p>
            <a:pPr marL="342900" lvl="1" indent="0">
              <a:buClr>
                <a:srgbClr val="FFFFFF"/>
              </a:buClr>
              <a:buNone/>
            </a:pPr>
            <a:r>
              <a:rPr lang="en-US" sz="2000" dirty="0">
                <a:gradFill>
                  <a:gsLst>
                    <a:gs pos="1250">
                      <a:srgbClr val="FFFFFF"/>
                    </a:gs>
                    <a:gs pos="100000">
                      <a:srgbClr val="FFFFFF"/>
                    </a:gs>
                  </a:gsLst>
                  <a:lin ang="5400000" scaled="0"/>
                </a:gradFill>
                <a:latin typeface="+mj-lt"/>
              </a:rPr>
              <a:t>Docker Trusted Registry, Jenkins, etc.</a:t>
            </a:r>
          </a:p>
          <a:p>
            <a:pPr marL="0" indent="0">
              <a:buNone/>
            </a:pPr>
            <a:r>
              <a:rPr lang="en-US" dirty="0"/>
              <a:t>Azure Container Service</a:t>
            </a:r>
          </a:p>
        </p:txBody>
      </p:sp>
      <p:sp>
        <p:nvSpPr>
          <p:cNvPr id="2" name="Title 1"/>
          <p:cNvSpPr>
            <a:spLocks noGrp="1"/>
          </p:cNvSpPr>
          <p:nvPr>
            <p:ph type="title"/>
          </p:nvPr>
        </p:nvSpPr>
        <p:spPr/>
        <p:txBody>
          <a:bodyPr/>
          <a:lstStyle/>
          <a:p>
            <a:r>
              <a:rPr lang="en-US" dirty="0"/>
              <a:t>Containers and Azure</a:t>
            </a:r>
          </a:p>
        </p:txBody>
      </p:sp>
      <p:pic>
        <p:nvPicPr>
          <p:cNvPr id="4" name="Picture 3" descr="small_v-dark-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1637" y="-26833"/>
            <a:ext cx="1748944" cy="1561788"/>
          </a:xfrm>
          <a:prstGeom prst="rect">
            <a:avLst/>
          </a:prstGeom>
        </p:spPr>
      </p:pic>
    </p:spTree>
    <p:extLst>
      <p:ext uri="{BB962C8B-B14F-4D97-AF65-F5344CB8AC3E}">
        <p14:creationId xmlns:p14="http://schemas.microsoft.com/office/powerpoint/2010/main" val="299466517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81" y="-1"/>
            <a:ext cx="12435593" cy="6995021"/>
          </a:xfrm>
          <a:prstGeom prst="rect">
            <a:avLst/>
          </a:prstGeom>
        </p:spPr>
      </p:pic>
    </p:spTree>
    <p:extLst>
      <p:ext uri="{BB962C8B-B14F-4D97-AF65-F5344CB8AC3E}">
        <p14:creationId xmlns:p14="http://schemas.microsoft.com/office/powerpoint/2010/main" val="373281262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customers managing these production environments?</a:t>
            </a:r>
          </a:p>
        </p:txBody>
      </p:sp>
    </p:spTree>
    <p:extLst>
      <p:ext uri="{BB962C8B-B14F-4D97-AF65-F5344CB8AC3E}">
        <p14:creationId xmlns:p14="http://schemas.microsoft.com/office/powerpoint/2010/main" val="296547723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61435" y="1166043"/>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4" name="Title 3"/>
          <p:cNvSpPr>
            <a:spLocks noGrp="1"/>
          </p:cNvSpPr>
          <p:nvPr>
            <p:ph type="title"/>
          </p:nvPr>
        </p:nvSpPr>
        <p:spPr>
          <a:xfrm>
            <a:off x="531949" y="233152"/>
            <a:ext cx="11370961" cy="762786"/>
          </a:xfrm>
        </p:spPr>
        <p:txBody>
          <a:bodyPr>
            <a:normAutofit fontScale="90000"/>
          </a:bodyPr>
          <a:lstStyle/>
          <a:p>
            <a:r>
              <a:rPr lang="en-US" dirty="0"/>
              <a:t>Container Management in the Enterprise</a:t>
            </a:r>
          </a:p>
        </p:txBody>
      </p:sp>
      <p:sp>
        <p:nvSpPr>
          <p:cNvPr id="5" name="Text Placeholder 4"/>
          <p:cNvSpPr>
            <a:spLocks noGrp="1"/>
          </p:cNvSpPr>
          <p:nvPr>
            <p:ph type="body" sz="quarter" idx="10"/>
          </p:nvPr>
        </p:nvSpPr>
        <p:spPr>
          <a:xfrm>
            <a:off x="565334" y="2029042"/>
            <a:ext cx="2286000" cy="1017202"/>
          </a:xfrm>
        </p:spPr>
        <p:txBody>
          <a:bodyPr vert="horz" wrap="square" lIns="0" tIns="0" rIns="0" bIns="0" numCol="1" rtlCol="0" anchor="ctr" anchorCtr="1" compatLnSpc="1">
            <a:prstTxWarp prst="textNoShape">
              <a:avLst/>
            </a:prstTxWarp>
            <a:spAutoFit/>
          </a:bodyPr>
          <a:lstStyle/>
          <a:p>
            <a:pPr lvl="1" algn="ctr" defTabSz="932559">
              <a:tabLst>
                <a:tab pos="642780" algn="l"/>
              </a:tabLst>
            </a:pPr>
            <a:r>
              <a:rPr lang="en-US" sz="2448" dirty="0">
                <a:solidFill>
                  <a:schemeClr val="tx1"/>
                </a:solidFill>
                <a:ea typeface="+mn-ea"/>
              </a:rPr>
              <a:t>Cluster deployment and management</a:t>
            </a:r>
          </a:p>
        </p:txBody>
      </p:sp>
      <p:sp>
        <p:nvSpPr>
          <p:cNvPr id="21" name="Rectangle 20"/>
          <p:cNvSpPr/>
          <p:nvPr/>
        </p:nvSpPr>
        <p:spPr bwMode="auto">
          <a:xfrm>
            <a:off x="3335424" y="1166043"/>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22" name="Text Placeholder 4"/>
          <p:cNvSpPr txBox="1">
            <a:spLocks/>
          </p:cNvSpPr>
          <p:nvPr/>
        </p:nvSpPr>
        <p:spPr>
          <a:xfrm>
            <a:off x="3564024" y="2143098"/>
            <a:ext cx="2286000" cy="678134"/>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sz="2448" dirty="0">
                <a:solidFill>
                  <a:prstClr val="white"/>
                </a:solidFill>
              </a:rPr>
              <a:t>Scheduling and automation</a:t>
            </a:r>
          </a:p>
        </p:txBody>
      </p:sp>
      <p:sp>
        <p:nvSpPr>
          <p:cNvPr id="23" name="Rectangle 22"/>
          <p:cNvSpPr/>
          <p:nvPr/>
        </p:nvSpPr>
        <p:spPr bwMode="auto">
          <a:xfrm>
            <a:off x="6309413" y="1166043"/>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24" name="Text Placeholder 4"/>
          <p:cNvSpPr txBox="1">
            <a:spLocks/>
          </p:cNvSpPr>
          <p:nvPr/>
        </p:nvSpPr>
        <p:spPr>
          <a:xfrm>
            <a:off x="6599237" y="2308267"/>
            <a:ext cx="2286000" cy="339067"/>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sz="2448" dirty="0">
                <a:solidFill>
                  <a:prstClr val="white"/>
                </a:solidFill>
              </a:rPr>
              <a:t>Service Discovery</a:t>
            </a:r>
          </a:p>
        </p:txBody>
      </p:sp>
      <p:sp>
        <p:nvSpPr>
          <p:cNvPr id="36" name="Rectangle 35"/>
          <p:cNvSpPr/>
          <p:nvPr/>
        </p:nvSpPr>
        <p:spPr bwMode="auto">
          <a:xfrm>
            <a:off x="365760" y="4153586"/>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37" name="Text Placeholder 4"/>
          <p:cNvSpPr txBox="1">
            <a:spLocks/>
          </p:cNvSpPr>
          <p:nvPr/>
        </p:nvSpPr>
        <p:spPr>
          <a:xfrm>
            <a:off x="590035" y="5016585"/>
            <a:ext cx="2286000" cy="1017202"/>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r>
              <a:rPr lang="en-US" sz="2448" dirty="0">
                <a:solidFill>
                  <a:prstClr val="white"/>
                </a:solidFill>
              </a:rPr>
              <a:t>Container placement and resource </a:t>
            </a:r>
            <a:r>
              <a:rPr lang="en-US" sz="2448" dirty="0" err="1">
                <a:solidFill>
                  <a:prstClr val="white"/>
                </a:solidFill>
              </a:rPr>
              <a:t>mgmt</a:t>
            </a:r>
            <a:endParaRPr lang="en-US" sz="2448" dirty="0">
              <a:solidFill>
                <a:prstClr val="white"/>
              </a:solidFill>
            </a:endParaRPr>
          </a:p>
        </p:txBody>
      </p:sp>
      <p:sp>
        <p:nvSpPr>
          <p:cNvPr id="38" name="Rectangle 37"/>
          <p:cNvSpPr/>
          <p:nvPr/>
        </p:nvSpPr>
        <p:spPr bwMode="auto">
          <a:xfrm>
            <a:off x="3337560" y="4153586"/>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39" name="Text Placeholder 4"/>
          <p:cNvSpPr txBox="1">
            <a:spLocks/>
          </p:cNvSpPr>
          <p:nvPr/>
        </p:nvSpPr>
        <p:spPr>
          <a:xfrm>
            <a:off x="3564024" y="5217656"/>
            <a:ext cx="2286000" cy="339067"/>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defTabSz="932559">
              <a:tabLst>
                <a:tab pos="642780" algn="l"/>
              </a:tabLst>
            </a:pPr>
            <a:r>
              <a:rPr lang="en-US" sz="2448" dirty="0">
                <a:solidFill>
                  <a:schemeClr val="tx1"/>
                </a:solidFill>
              </a:rPr>
              <a:t>Security</a:t>
            </a:r>
          </a:p>
        </p:txBody>
      </p:sp>
      <p:sp>
        <p:nvSpPr>
          <p:cNvPr id="40" name="Rectangle 39"/>
          <p:cNvSpPr/>
          <p:nvPr/>
        </p:nvSpPr>
        <p:spPr bwMode="auto">
          <a:xfrm>
            <a:off x="9283401" y="1166043"/>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15" name="Rectangle 14"/>
          <p:cNvSpPr/>
          <p:nvPr/>
        </p:nvSpPr>
        <p:spPr bwMode="auto">
          <a:xfrm>
            <a:off x="6307224" y="4151829"/>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16" name="Text Placeholder 4"/>
          <p:cNvSpPr txBox="1">
            <a:spLocks/>
          </p:cNvSpPr>
          <p:nvPr/>
        </p:nvSpPr>
        <p:spPr>
          <a:xfrm>
            <a:off x="9494837" y="2215938"/>
            <a:ext cx="2286000" cy="678134"/>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defTabSz="932559">
              <a:tabLst>
                <a:tab pos="642780" algn="l"/>
              </a:tabLst>
            </a:pPr>
            <a:r>
              <a:rPr lang="en-US" sz="2448" dirty="0">
                <a:solidFill>
                  <a:schemeClr val="tx1"/>
                </a:solidFill>
              </a:rPr>
              <a:t>Container</a:t>
            </a:r>
            <a:br>
              <a:rPr lang="en-US" sz="2448" dirty="0">
                <a:solidFill>
                  <a:schemeClr val="tx1"/>
                </a:solidFill>
              </a:rPr>
            </a:br>
            <a:r>
              <a:rPr lang="en-US" sz="2448" dirty="0">
                <a:solidFill>
                  <a:schemeClr val="tx1"/>
                </a:solidFill>
              </a:rPr>
              <a:t>Registry</a:t>
            </a:r>
          </a:p>
        </p:txBody>
      </p:sp>
      <p:sp>
        <p:nvSpPr>
          <p:cNvPr id="17" name="Text Placeholder 4"/>
          <p:cNvSpPr txBox="1">
            <a:spLocks/>
          </p:cNvSpPr>
          <p:nvPr/>
        </p:nvSpPr>
        <p:spPr>
          <a:xfrm>
            <a:off x="6535824" y="4879440"/>
            <a:ext cx="2286000" cy="1017202"/>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defTabSz="932559">
              <a:tabLst>
                <a:tab pos="642780" algn="l"/>
              </a:tabLst>
            </a:pPr>
            <a:r>
              <a:rPr lang="en-US" sz="2448" dirty="0">
                <a:solidFill>
                  <a:schemeClr val="tx1"/>
                </a:solidFill>
              </a:rPr>
              <a:t>Continuous deployment/ </a:t>
            </a:r>
            <a:br>
              <a:rPr lang="en-US" sz="2448" dirty="0">
                <a:solidFill>
                  <a:schemeClr val="tx1"/>
                </a:solidFill>
              </a:rPr>
            </a:br>
            <a:r>
              <a:rPr lang="en-US" sz="2448" dirty="0">
                <a:solidFill>
                  <a:schemeClr val="tx1"/>
                </a:solidFill>
              </a:rPr>
              <a:t>integration</a:t>
            </a:r>
          </a:p>
        </p:txBody>
      </p:sp>
      <p:sp>
        <p:nvSpPr>
          <p:cNvPr id="18" name="Rectangle 17"/>
          <p:cNvSpPr/>
          <p:nvPr/>
        </p:nvSpPr>
        <p:spPr bwMode="auto">
          <a:xfrm>
            <a:off x="9283401" y="4153586"/>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a:endParaRPr lang="en-US" u="sng" dirty="0">
              <a:solidFill>
                <a:schemeClr val="tx1"/>
              </a:solidFill>
              <a:latin typeface="Segoe UI" pitchFamily="34" charset="0"/>
              <a:ea typeface="Segoe UI" pitchFamily="34" charset="0"/>
              <a:cs typeface="Segoe UI" pitchFamily="34" charset="0"/>
            </a:endParaRPr>
          </a:p>
        </p:txBody>
      </p:sp>
      <p:sp>
        <p:nvSpPr>
          <p:cNvPr id="19" name="Text Placeholder 4"/>
          <p:cNvSpPr txBox="1">
            <a:spLocks/>
          </p:cNvSpPr>
          <p:nvPr/>
        </p:nvSpPr>
        <p:spPr>
          <a:xfrm>
            <a:off x="9512001" y="5050731"/>
            <a:ext cx="2286000" cy="678134"/>
          </a:xfrm>
          <a:prstGeom prst="rect">
            <a:avLst/>
          </a:prstGeom>
        </p:spPr>
        <p:txBody>
          <a:bodyPr vert="horz" wrap="square" lIns="0" tIns="0" rIns="0" bIns="0" numCol="1" rtlCol="0" anchor="ctr" anchorCtr="1" compatLnSpc="1">
            <a:prstTxWarp prst="textNoShape">
              <a:avLst/>
            </a:prstTxWarp>
            <a:spAutoFit/>
          </a:bodyPr>
          <a:lstStyle>
            <a:lvl1pPr marL="0" marR="0" indent="0" algn="l" defTabSz="932742" rtl="0" eaLnBrk="1" fontAlgn="auto" latinLnBrk="0" hangingPunct="1">
              <a:lnSpc>
                <a:spcPct val="90000"/>
              </a:lnSpc>
              <a:spcBef>
                <a:spcPts val="0"/>
              </a:spcBef>
              <a:spcAft>
                <a:spcPts val="918"/>
              </a:spcAft>
              <a:buClr>
                <a:schemeClr val="tx1"/>
              </a:buClr>
              <a:buSzPct val="90000"/>
              <a:buFont typeface="Wingdings" panose="05000000000000000000" pitchFamily="2" charset="2"/>
              <a:buNone/>
              <a:tabLst/>
              <a:defRPr sz="4080" kern="1200" spc="-102" baseline="0">
                <a:gradFill>
                  <a:gsLst>
                    <a:gs pos="1250">
                      <a:schemeClr val="tx1"/>
                    </a:gs>
                    <a:gs pos="100000">
                      <a:schemeClr val="tx1"/>
                    </a:gs>
                  </a:gsLst>
                  <a:lin ang="5400000" scaled="0"/>
                </a:gradFill>
                <a:latin typeface="Segoe UI Light" pitchFamily="34" charset="0"/>
                <a:ea typeface="+mn-ea"/>
                <a:cs typeface="+mn-cs"/>
              </a:defRPr>
            </a:lvl1pPr>
            <a:lvl2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51"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4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4pPr>
            <a:lvl5pPr marL="0" marR="0" indent="0" algn="l" defTabSz="932742" rtl="0" eaLnBrk="1" fontAlgn="auto" latinLnBrk="0" hangingPunct="1">
              <a:lnSpc>
                <a:spcPct val="90000"/>
              </a:lnSpc>
              <a:spcBef>
                <a:spcPts val="0"/>
              </a:spcBef>
              <a:spcAft>
                <a:spcPts val="408"/>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defTabSz="932559">
              <a:tabLst>
                <a:tab pos="642780" algn="l"/>
              </a:tabLst>
            </a:pPr>
            <a:r>
              <a:rPr lang="en-US" sz="2448" dirty="0">
                <a:solidFill>
                  <a:schemeClr val="tx1"/>
                </a:solidFill>
              </a:rPr>
              <a:t>Monitoring and Logging</a:t>
            </a:r>
          </a:p>
        </p:txBody>
      </p:sp>
    </p:spTree>
    <p:extLst>
      <p:ext uri="{BB962C8B-B14F-4D97-AF65-F5344CB8AC3E}">
        <p14:creationId xmlns:p14="http://schemas.microsoft.com/office/powerpoint/2010/main" val="201818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500" fill="hold"/>
                                        <p:tgtEl>
                                          <p:spTgt spid="22"/>
                                        </p:tgtEl>
                                        <p:attrNameLst>
                                          <p:attrName>ppt_x</p:attrName>
                                        </p:attrNameLst>
                                      </p:cBhvr>
                                      <p:tavLst>
                                        <p:tav tm="0">
                                          <p:val>
                                            <p:strVal val="#ppt_x"/>
                                          </p:val>
                                        </p:tav>
                                        <p:tav tm="100000">
                                          <p:val>
                                            <p:strVal val="#ppt_x"/>
                                          </p:val>
                                        </p:tav>
                                      </p:tavLst>
                                    </p:anim>
                                    <p:anim calcmode="lin" valueType="num">
                                      <p:cBhvr additive="base">
                                        <p:cTn id="17" dur="500" fill="hold"/>
                                        <p:tgtEl>
                                          <p:spTgt spid="22"/>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additive="base">
                                        <p:cTn id="34" dur="500" fill="hold"/>
                                        <p:tgtEl>
                                          <p:spTgt spid="40"/>
                                        </p:tgtEl>
                                        <p:attrNameLst>
                                          <p:attrName>ppt_x</p:attrName>
                                        </p:attrNameLst>
                                      </p:cBhvr>
                                      <p:tavLst>
                                        <p:tav tm="0">
                                          <p:val>
                                            <p:strVal val="#ppt_x"/>
                                          </p:val>
                                        </p:tav>
                                        <p:tav tm="100000">
                                          <p:val>
                                            <p:strVal val="#ppt_x"/>
                                          </p:val>
                                        </p:tav>
                                      </p:tavLst>
                                    </p:anim>
                                    <p:anim calcmode="lin" valueType="num">
                                      <p:cBhvr additive="base">
                                        <p:cTn id="35" dur="500" fill="hold"/>
                                        <p:tgtEl>
                                          <p:spTgt spid="4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ppt_x"/>
                                          </p:val>
                                        </p:tav>
                                        <p:tav tm="100000">
                                          <p:val>
                                            <p:strVal val="#ppt_x"/>
                                          </p:val>
                                        </p:tav>
                                      </p:tavLst>
                                    </p:anim>
                                    <p:anim calcmode="lin" valueType="num">
                                      <p:cBhvr additive="base">
                                        <p:cTn id="48" dur="5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ppt_x"/>
                                          </p:val>
                                        </p:tav>
                                        <p:tav tm="100000">
                                          <p:val>
                                            <p:strVal val="#ppt_x"/>
                                          </p:val>
                                        </p:tav>
                                      </p:tavLst>
                                    </p:anim>
                                    <p:anim calcmode="lin" valueType="num">
                                      <p:cBhvr additive="base">
                                        <p:cTn id="53" dur="500" fill="hold"/>
                                        <p:tgtEl>
                                          <p:spTgt spid="3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500" fill="hold"/>
                                        <p:tgtEl>
                                          <p:spTgt spid="39"/>
                                        </p:tgtEl>
                                        <p:attrNameLst>
                                          <p:attrName>ppt_x</p:attrName>
                                        </p:attrNameLst>
                                      </p:cBhvr>
                                      <p:tavLst>
                                        <p:tav tm="0">
                                          <p:val>
                                            <p:strVal val="#ppt_x"/>
                                          </p:val>
                                        </p:tav>
                                        <p:tav tm="100000">
                                          <p:val>
                                            <p:strVal val="#ppt_x"/>
                                          </p:val>
                                        </p:tav>
                                      </p:tavLst>
                                    </p:anim>
                                    <p:anim calcmode="lin" valueType="num">
                                      <p:cBhvr additive="base">
                                        <p:cTn id="57" dur="500" fill="hold"/>
                                        <p:tgtEl>
                                          <p:spTgt spid="39"/>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childTnLst>
                          </p:cTn>
                        </p:par>
                        <p:par>
                          <p:cTn id="67" fill="hold">
                            <p:stCondLst>
                              <p:cond delay="3500"/>
                            </p:stCondLst>
                            <p:childTnLst>
                              <p:par>
                                <p:cTn id="68" presetID="2" presetClass="entr" presetSubtype="4"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ppt_x"/>
                                          </p:val>
                                        </p:tav>
                                        <p:tav tm="100000">
                                          <p:val>
                                            <p:strVal val="#ppt_x"/>
                                          </p:val>
                                        </p:tav>
                                      </p:tavLst>
                                    </p:anim>
                                    <p:anim calcmode="lin" valueType="num">
                                      <p:cBhvr additive="base">
                                        <p:cTn id="7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build="p"/>
      <p:bldP spid="21" grpId="0" animBg="1"/>
      <p:bldP spid="22" grpId="0"/>
      <p:bldP spid="23" grpId="0" animBg="1"/>
      <p:bldP spid="24" grpId="0"/>
      <p:bldP spid="36" grpId="0" animBg="1"/>
      <p:bldP spid="37" grpId="0"/>
      <p:bldP spid="38" grpId="0" animBg="1"/>
      <p:bldP spid="39" grpId="0"/>
      <p:bldP spid="40" grpId="0" animBg="1"/>
      <p:bldP spid="15" grpId="0" animBg="1"/>
      <p:bldP spid="16" grpId="0"/>
      <p:bldP spid="17" grpId="0"/>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1" name="Group 240"/>
          <p:cNvGrpSpPr/>
          <p:nvPr/>
        </p:nvGrpSpPr>
        <p:grpSpPr>
          <a:xfrm>
            <a:off x="6265863" y="3215303"/>
            <a:ext cx="5895975" cy="3481299"/>
            <a:chOff x="6265863" y="3215303"/>
            <a:chExt cx="5895975" cy="3481299"/>
          </a:xfrm>
          <a:solidFill>
            <a:srgbClr val="00188F"/>
          </a:solidFill>
        </p:grpSpPr>
        <p:sp>
          <p:nvSpPr>
            <p:cNvPr id="28" name="Rectangle 27"/>
            <p:cNvSpPr/>
            <p:nvPr/>
          </p:nvSpPr>
          <p:spPr bwMode="auto">
            <a:xfrm>
              <a:off x="6265863" y="3215303"/>
              <a:ext cx="5895975" cy="348129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2880" rIns="93260" bIns="182880" numCol="1" rtlCol="0" anchor="ctr" anchorCtr="0" compatLnSpc="1">
              <a:prstTxWarp prst="textNoShape">
                <a:avLst/>
              </a:prstTxWarp>
              <a:noAutofit/>
            </a:bodyPr>
            <a:lstStyle/>
            <a:p>
              <a:pPr marL="91440" defTabSz="932290" fontAlgn="base">
                <a:lnSpc>
                  <a:spcPct val="90000"/>
                </a:lnSpc>
                <a:spcBef>
                  <a:spcPct val="0"/>
                </a:spcBef>
                <a:spcAft>
                  <a:spcPct val="0"/>
                </a:spcAft>
              </a:pPr>
              <a:r>
                <a:rPr lang="en-US" sz="2800" spc="-50" dirty="0">
                  <a:ln>
                    <a:solidFill>
                      <a:schemeClr val="accent5"/>
                    </a:solidFill>
                  </a:ln>
                  <a:solidFill>
                    <a:srgbClr val="0072C6"/>
                  </a:solidFill>
                  <a:latin typeface="Segoe UI Light"/>
                </a:rPr>
                <a:t>	</a:t>
              </a:r>
            </a:p>
          </p:txBody>
        </p:sp>
        <p:grpSp>
          <p:nvGrpSpPr>
            <p:cNvPr id="176" name="Group 175"/>
            <p:cNvGrpSpPr/>
            <p:nvPr/>
          </p:nvGrpSpPr>
          <p:grpSpPr>
            <a:xfrm>
              <a:off x="8661143" y="4010701"/>
              <a:ext cx="1018602" cy="1049356"/>
              <a:chOff x="5724052" y="4643365"/>
              <a:chExt cx="1018602" cy="1049356"/>
            </a:xfrm>
            <a:grpFill/>
          </p:grpSpPr>
          <p:grpSp>
            <p:nvGrpSpPr>
              <p:cNvPr id="178" name="Group 177"/>
              <p:cNvGrpSpPr/>
              <p:nvPr/>
            </p:nvGrpSpPr>
            <p:grpSpPr>
              <a:xfrm>
                <a:off x="5724052" y="4643365"/>
                <a:ext cx="195714" cy="219632"/>
                <a:chOff x="2304394" y="2806764"/>
                <a:chExt cx="203894" cy="228812"/>
              </a:xfrm>
              <a:grpFill/>
            </p:grpSpPr>
            <p:sp>
              <p:nvSpPr>
                <p:cNvPr id="211"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12"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13"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79" name="Group 178"/>
              <p:cNvGrpSpPr/>
              <p:nvPr/>
            </p:nvGrpSpPr>
            <p:grpSpPr>
              <a:xfrm>
                <a:off x="6136165" y="4643365"/>
                <a:ext cx="195714" cy="219632"/>
                <a:chOff x="2304394" y="2806764"/>
                <a:chExt cx="203894" cy="228812"/>
              </a:xfrm>
              <a:grpFill/>
            </p:grpSpPr>
            <p:sp>
              <p:nvSpPr>
                <p:cNvPr id="208"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9"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10"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0" name="Group 179"/>
              <p:cNvGrpSpPr/>
              <p:nvPr/>
            </p:nvGrpSpPr>
            <p:grpSpPr>
              <a:xfrm>
                <a:off x="6546940" y="4643365"/>
                <a:ext cx="195714" cy="219632"/>
                <a:chOff x="2304394" y="2806764"/>
                <a:chExt cx="203894" cy="228812"/>
              </a:xfrm>
              <a:grpFill/>
            </p:grpSpPr>
            <p:sp>
              <p:nvSpPr>
                <p:cNvPr id="20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1" name="Group 180"/>
              <p:cNvGrpSpPr/>
              <p:nvPr/>
            </p:nvGrpSpPr>
            <p:grpSpPr>
              <a:xfrm>
                <a:off x="5724052" y="5034876"/>
                <a:ext cx="195714" cy="219632"/>
                <a:chOff x="2304394" y="2806764"/>
                <a:chExt cx="203894" cy="228812"/>
              </a:xfrm>
              <a:grpFill/>
            </p:grpSpPr>
            <p:sp>
              <p:nvSpPr>
                <p:cNvPr id="20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2" name="Group 181"/>
              <p:cNvGrpSpPr/>
              <p:nvPr/>
            </p:nvGrpSpPr>
            <p:grpSpPr>
              <a:xfrm>
                <a:off x="6136165" y="5034876"/>
                <a:ext cx="195714" cy="219632"/>
                <a:chOff x="2304394" y="2806764"/>
                <a:chExt cx="203894" cy="228812"/>
              </a:xfrm>
              <a:grpFill/>
            </p:grpSpPr>
            <p:sp>
              <p:nvSpPr>
                <p:cNvPr id="199"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0"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201"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3" name="Group 182"/>
              <p:cNvGrpSpPr/>
              <p:nvPr/>
            </p:nvGrpSpPr>
            <p:grpSpPr>
              <a:xfrm>
                <a:off x="6546940" y="5034876"/>
                <a:ext cx="195714" cy="219632"/>
                <a:chOff x="2304394" y="2806764"/>
                <a:chExt cx="203894" cy="228812"/>
              </a:xfrm>
              <a:grpFill/>
            </p:grpSpPr>
            <p:sp>
              <p:nvSpPr>
                <p:cNvPr id="19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9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9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4" name="Group 183"/>
              <p:cNvGrpSpPr/>
              <p:nvPr/>
            </p:nvGrpSpPr>
            <p:grpSpPr>
              <a:xfrm>
                <a:off x="5724052" y="5473089"/>
                <a:ext cx="195714" cy="219632"/>
                <a:chOff x="2304394" y="2806764"/>
                <a:chExt cx="203894" cy="228812"/>
              </a:xfrm>
              <a:grpFill/>
            </p:grpSpPr>
            <p:sp>
              <p:nvSpPr>
                <p:cNvPr id="193"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94"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95"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5" name="Group 184"/>
              <p:cNvGrpSpPr/>
              <p:nvPr/>
            </p:nvGrpSpPr>
            <p:grpSpPr>
              <a:xfrm>
                <a:off x="6136165" y="5473089"/>
                <a:ext cx="195714" cy="219632"/>
                <a:chOff x="2304394" y="2806764"/>
                <a:chExt cx="203894" cy="228812"/>
              </a:xfrm>
              <a:grpFill/>
            </p:grpSpPr>
            <p:sp>
              <p:nvSpPr>
                <p:cNvPr id="19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9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9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86" name="Group 185"/>
              <p:cNvGrpSpPr/>
              <p:nvPr/>
            </p:nvGrpSpPr>
            <p:grpSpPr>
              <a:xfrm>
                <a:off x="6546940" y="5473089"/>
                <a:ext cx="195714" cy="219632"/>
                <a:chOff x="2304394" y="2806764"/>
                <a:chExt cx="203894" cy="228812"/>
              </a:xfrm>
              <a:grpFill/>
            </p:grpSpPr>
            <p:sp>
              <p:nvSpPr>
                <p:cNvPr id="187"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88"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89"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sp>
          <p:nvSpPr>
            <p:cNvPr id="27" name="TextBox 26"/>
            <p:cNvSpPr txBox="1"/>
            <p:nvPr/>
          </p:nvSpPr>
          <p:spPr>
            <a:xfrm>
              <a:off x="8195372" y="5602286"/>
              <a:ext cx="2546553" cy="695575"/>
            </a:xfrm>
            <a:prstGeom prst="rect">
              <a:avLst/>
            </a:prstGeom>
            <a:grpFill/>
          </p:spPr>
          <p:txBody>
            <a:bodyPr wrap="square" lIns="182880" tIns="146304" rIns="182880" bIns="146304" rtlCol="0">
              <a:spAutoFit/>
            </a:bodyPr>
            <a:lstStyle/>
            <a:p>
              <a:r>
                <a:rPr lang="en-US" sz="2600" dirty="0">
                  <a:latin typeface="+mj-lt"/>
                </a:rPr>
                <a:t>Containers</a:t>
              </a:r>
              <a:r>
                <a:rPr lang="en-US" sz="2600" dirty="0">
                  <a:solidFill>
                    <a:schemeClr val="bg1"/>
                  </a:solidFill>
                  <a:latin typeface="+mj-lt"/>
                </a:rPr>
                <a:t> </a:t>
              </a:r>
            </a:p>
          </p:txBody>
        </p:sp>
      </p:grpSp>
      <p:sp>
        <p:nvSpPr>
          <p:cNvPr id="230" name="Freeform 101"/>
          <p:cNvSpPr>
            <a:spLocks/>
          </p:cNvSpPr>
          <p:nvPr/>
        </p:nvSpPr>
        <p:spPr bwMode="black">
          <a:xfrm rot="10800000">
            <a:off x="6102390" y="5602286"/>
            <a:ext cx="298024" cy="447030"/>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2"/>
          </a:solidFill>
          <a:ln w="38100">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2" name="Title 1"/>
          <p:cNvSpPr>
            <a:spLocks noGrp="1"/>
          </p:cNvSpPr>
          <p:nvPr>
            <p:ph type="title"/>
          </p:nvPr>
        </p:nvSpPr>
        <p:spPr/>
        <p:txBody>
          <a:bodyPr/>
          <a:lstStyle/>
          <a:p>
            <a:r>
              <a:rPr lang="en-US" sz="5200" dirty="0"/>
              <a:t>The tension between developers and IT</a:t>
            </a:r>
          </a:p>
        </p:txBody>
      </p:sp>
      <p:sp>
        <p:nvSpPr>
          <p:cNvPr id="30" name="Freeform 101"/>
          <p:cNvSpPr>
            <a:spLocks/>
          </p:cNvSpPr>
          <p:nvPr/>
        </p:nvSpPr>
        <p:spPr bwMode="black">
          <a:xfrm rot="10800000">
            <a:off x="6102390" y="3882066"/>
            <a:ext cx="298024" cy="447030"/>
          </a:xfrm>
          <a:custGeom>
            <a:avLst/>
            <a:gdLst>
              <a:gd name="T0" fmla="*/ 0 w 66"/>
              <a:gd name="T1" fmla="*/ 49 h 99"/>
              <a:gd name="T2" fmla="*/ 66 w 66"/>
              <a:gd name="T3" fmla="*/ 0 h 99"/>
              <a:gd name="T4" fmla="*/ 66 w 66"/>
              <a:gd name="T5" fmla="*/ 99 h 99"/>
              <a:gd name="T6" fmla="*/ 0 w 66"/>
              <a:gd name="T7" fmla="*/ 49 h 99"/>
            </a:gdLst>
            <a:ahLst/>
            <a:cxnLst>
              <a:cxn ang="0">
                <a:pos x="T0" y="T1"/>
              </a:cxn>
              <a:cxn ang="0">
                <a:pos x="T2" y="T3"/>
              </a:cxn>
              <a:cxn ang="0">
                <a:pos x="T4" y="T5"/>
              </a:cxn>
              <a:cxn ang="0">
                <a:pos x="T6" y="T7"/>
              </a:cxn>
            </a:cxnLst>
            <a:rect l="0" t="0" r="r" b="b"/>
            <a:pathLst>
              <a:path w="66" h="99">
                <a:moveTo>
                  <a:pt x="0" y="49"/>
                </a:moveTo>
                <a:lnTo>
                  <a:pt x="66" y="0"/>
                </a:lnTo>
                <a:lnTo>
                  <a:pt x="66" y="99"/>
                </a:lnTo>
                <a:lnTo>
                  <a:pt x="0" y="49"/>
                </a:lnTo>
                <a:close/>
              </a:path>
            </a:pathLst>
          </a:custGeom>
          <a:solidFill>
            <a:schemeClr val="bg2"/>
          </a:solidFill>
          <a:ln w="38100">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grpSp>
        <p:nvGrpSpPr>
          <p:cNvPr id="239" name="Group 238"/>
          <p:cNvGrpSpPr/>
          <p:nvPr/>
        </p:nvGrpSpPr>
        <p:grpSpPr>
          <a:xfrm>
            <a:off x="274320" y="3215303"/>
            <a:ext cx="5943600" cy="3481299"/>
            <a:chOff x="274638" y="3215303"/>
            <a:chExt cx="5943600" cy="3481299"/>
          </a:xfrm>
          <a:solidFill>
            <a:schemeClr val="accent2"/>
          </a:solidFill>
        </p:grpSpPr>
        <p:sp>
          <p:nvSpPr>
            <p:cNvPr id="32" name="Rectangle 31"/>
            <p:cNvSpPr/>
            <p:nvPr/>
          </p:nvSpPr>
          <p:spPr bwMode="auto">
            <a:xfrm>
              <a:off x="274638" y="3215303"/>
              <a:ext cx="5943600" cy="3481299"/>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2880" rIns="93260" bIns="182880" numCol="1" rtlCol="0" anchor="ctr" anchorCtr="0" compatLnSpc="1">
              <a:prstTxWarp prst="textNoShape">
                <a:avLst/>
              </a:prstTxWarp>
              <a:noAutofit/>
            </a:bodyPr>
            <a:lstStyle/>
            <a:p>
              <a:pPr marL="91440" defTabSz="932290" fontAlgn="base">
                <a:lnSpc>
                  <a:spcPct val="90000"/>
                </a:lnSpc>
                <a:spcBef>
                  <a:spcPct val="0"/>
                </a:spcBef>
                <a:spcAft>
                  <a:spcPct val="0"/>
                </a:spcAft>
              </a:pPr>
              <a:r>
                <a:rPr lang="en-US" sz="2800" spc="-50" dirty="0">
                  <a:solidFill>
                    <a:srgbClr val="0072C6"/>
                  </a:solidFill>
                  <a:latin typeface="Segoe UI Light"/>
                </a:rPr>
                <a:t>	</a:t>
              </a:r>
            </a:p>
          </p:txBody>
        </p:sp>
        <p:grpSp>
          <p:nvGrpSpPr>
            <p:cNvPr id="232" name="Group 231"/>
            <p:cNvGrpSpPr/>
            <p:nvPr/>
          </p:nvGrpSpPr>
          <p:grpSpPr>
            <a:xfrm>
              <a:off x="1171705" y="3617666"/>
              <a:ext cx="3945892" cy="1671297"/>
              <a:chOff x="865037" y="3483668"/>
              <a:chExt cx="3945892" cy="1671297"/>
            </a:xfrm>
            <a:grpFill/>
          </p:grpSpPr>
          <p:grpSp>
            <p:nvGrpSpPr>
              <p:cNvPr id="44" name="Group 43"/>
              <p:cNvGrpSpPr/>
              <p:nvPr/>
            </p:nvGrpSpPr>
            <p:grpSpPr>
              <a:xfrm>
                <a:off x="2666914" y="4347263"/>
                <a:ext cx="719742" cy="807702"/>
                <a:chOff x="2304394" y="2806764"/>
                <a:chExt cx="203894" cy="228812"/>
              </a:xfrm>
              <a:grpFill/>
            </p:grpSpPr>
            <p:sp>
              <p:nvSpPr>
                <p:cNvPr id="4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4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4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35" name="Group 134"/>
              <p:cNvGrpSpPr/>
              <p:nvPr/>
            </p:nvGrpSpPr>
            <p:grpSpPr>
              <a:xfrm>
                <a:off x="3523198" y="3483668"/>
                <a:ext cx="611150" cy="685839"/>
                <a:chOff x="2304394" y="2806764"/>
                <a:chExt cx="203894" cy="228812"/>
              </a:xfrm>
              <a:grpFill/>
            </p:grpSpPr>
            <p:sp>
              <p:nvSpPr>
                <p:cNvPr id="13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3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3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39" name="Group 138"/>
              <p:cNvGrpSpPr/>
              <p:nvPr/>
            </p:nvGrpSpPr>
            <p:grpSpPr>
              <a:xfrm>
                <a:off x="865037" y="4158394"/>
                <a:ext cx="441168" cy="495083"/>
                <a:chOff x="2304394" y="2806764"/>
                <a:chExt cx="203894" cy="228812"/>
              </a:xfrm>
              <a:grpFill/>
            </p:grpSpPr>
            <p:sp>
              <p:nvSpPr>
                <p:cNvPr id="14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4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4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43" name="Group 142"/>
              <p:cNvGrpSpPr/>
              <p:nvPr/>
            </p:nvGrpSpPr>
            <p:grpSpPr>
              <a:xfrm>
                <a:off x="1600227" y="3498470"/>
                <a:ext cx="590797" cy="662999"/>
                <a:chOff x="2304394" y="2806764"/>
                <a:chExt cx="203894" cy="228812"/>
              </a:xfrm>
              <a:grpFill/>
            </p:grpSpPr>
            <p:sp>
              <p:nvSpPr>
                <p:cNvPr id="144"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45"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46"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51" name="Group 150"/>
              <p:cNvGrpSpPr/>
              <p:nvPr/>
            </p:nvGrpSpPr>
            <p:grpSpPr>
              <a:xfrm>
                <a:off x="4022221" y="4501185"/>
                <a:ext cx="409703" cy="459774"/>
                <a:chOff x="2304394" y="2806764"/>
                <a:chExt cx="203894" cy="228812"/>
              </a:xfrm>
              <a:grpFill/>
            </p:grpSpPr>
            <p:sp>
              <p:nvSpPr>
                <p:cNvPr id="15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5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5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55" name="Group 154"/>
              <p:cNvGrpSpPr/>
              <p:nvPr/>
            </p:nvGrpSpPr>
            <p:grpSpPr>
              <a:xfrm>
                <a:off x="1967317" y="4631764"/>
                <a:ext cx="297262" cy="333591"/>
                <a:chOff x="2304394" y="2806764"/>
                <a:chExt cx="203894" cy="228812"/>
              </a:xfrm>
              <a:grpFill/>
            </p:grpSpPr>
            <p:sp>
              <p:nvSpPr>
                <p:cNvPr id="15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5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5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59" name="Group 158"/>
              <p:cNvGrpSpPr/>
              <p:nvPr/>
            </p:nvGrpSpPr>
            <p:grpSpPr>
              <a:xfrm>
                <a:off x="2738671" y="3693425"/>
                <a:ext cx="279578" cy="313745"/>
                <a:chOff x="2304394" y="2806764"/>
                <a:chExt cx="203894" cy="228812"/>
              </a:xfrm>
              <a:grpFill/>
            </p:grpSpPr>
            <p:sp>
              <p:nvSpPr>
                <p:cNvPr id="16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6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6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nvGrpSpPr>
              <p:cNvPr id="163" name="Group 162"/>
              <p:cNvGrpSpPr/>
              <p:nvPr/>
            </p:nvGrpSpPr>
            <p:grpSpPr>
              <a:xfrm>
                <a:off x="4671140" y="4121894"/>
                <a:ext cx="139789" cy="156873"/>
                <a:chOff x="2304394" y="2806764"/>
                <a:chExt cx="203894" cy="228812"/>
              </a:xfrm>
              <a:grpFill/>
            </p:grpSpPr>
            <p:sp>
              <p:nvSpPr>
                <p:cNvPr id="164"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65"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sp>
              <p:nvSpPr>
                <p:cNvPr id="166"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endParaRPr lang="en-US">
                    <a:solidFill>
                      <a:srgbClr val="505050"/>
                    </a:solidFill>
                  </a:endParaRPr>
                </a:p>
              </p:txBody>
            </p:sp>
          </p:grpSp>
        </p:grpSp>
        <p:sp>
          <p:nvSpPr>
            <p:cNvPr id="26" name="TextBox 25"/>
            <p:cNvSpPr txBox="1"/>
            <p:nvPr/>
          </p:nvSpPr>
          <p:spPr>
            <a:xfrm>
              <a:off x="466033" y="5474485"/>
              <a:ext cx="5718009" cy="1141851"/>
            </a:xfrm>
            <a:prstGeom prst="rect">
              <a:avLst/>
            </a:prstGeom>
            <a:grpFill/>
          </p:spPr>
          <p:txBody>
            <a:bodyPr wrap="square" lIns="182880" tIns="146304" rIns="182880" bIns="146304" rtlCol="0">
              <a:spAutoFit/>
            </a:bodyPr>
            <a:lstStyle/>
            <a:p>
              <a:pPr>
                <a:lnSpc>
                  <a:spcPts val="2220"/>
                </a:lnSpc>
              </a:pPr>
              <a:r>
                <a:rPr lang="en-US" sz="1600" dirty="0"/>
                <a:t>How do you empower developers to create innovative applications at a competitive rate without disrupting IT’s ability to manage servers and maintain control? </a:t>
              </a:r>
            </a:p>
          </p:txBody>
        </p:sp>
      </p:grpSp>
      <p:grpSp>
        <p:nvGrpSpPr>
          <p:cNvPr id="238" name="Group 237"/>
          <p:cNvGrpSpPr/>
          <p:nvPr/>
        </p:nvGrpSpPr>
        <p:grpSpPr>
          <a:xfrm>
            <a:off x="274320" y="1274148"/>
            <a:ext cx="11877289" cy="1888777"/>
            <a:chOff x="274320" y="1274148"/>
            <a:chExt cx="11877289" cy="1888777"/>
          </a:xfrm>
          <a:solidFill>
            <a:schemeClr val="tx2"/>
          </a:solidFill>
        </p:grpSpPr>
        <p:sp>
          <p:nvSpPr>
            <p:cNvPr id="234" name="Rectangle 233"/>
            <p:cNvSpPr/>
            <p:nvPr/>
          </p:nvSpPr>
          <p:spPr bwMode="auto">
            <a:xfrm>
              <a:off x="274320" y="1274148"/>
              <a:ext cx="11877289" cy="1888777"/>
            </a:xfrm>
            <a:prstGeom prst="rect">
              <a:avLst/>
            </a:prstGeom>
            <a:solidFill>
              <a:schemeClr val="bg2">
                <a:lumMod val="40000"/>
                <a:lumOff val="6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521" tIns="182880" rIns="93260" bIns="182880" numCol="1" rtlCol="0" anchor="ctr" anchorCtr="0" compatLnSpc="1">
              <a:prstTxWarp prst="textNoShape">
                <a:avLst/>
              </a:prstTxWarp>
              <a:noAutofit/>
            </a:bodyPr>
            <a:lstStyle/>
            <a:p>
              <a:pPr marL="91440" defTabSz="932290" fontAlgn="base">
                <a:lnSpc>
                  <a:spcPct val="90000"/>
                </a:lnSpc>
                <a:spcBef>
                  <a:spcPct val="0"/>
                </a:spcBef>
                <a:spcAft>
                  <a:spcPct val="0"/>
                </a:spcAft>
              </a:pPr>
              <a:r>
                <a:rPr lang="en-US" sz="2800" spc="-50" dirty="0">
                  <a:solidFill>
                    <a:srgbClr val="0072C6"/>
                  </a:solidFill>
                  <a:latin typeface="Segoe UI Light"/>
                </a:rPr>
                <a:t>	</a:t>
              </a:r>
            </a:p>
          </p:txBody>
        </p:sp>
        <p:sp>
          <p:nvSpPr>
            <p:cNvPr id="10" name="TextBox 9"/>
            <p:cNvSpPr txBox="1"/>
            <p:nvPr/>
          </p:nvSpPr>
          <p:spPr>
            <a:xfrm>
              <a:off x="2060530" y="1415726"/>
              <a:ext cx="3961726" cy="1680418"/>
            </a:xfrm>
            <a:prstGeom prst="rect">
              <a:avLst/>
            </a:prstGeom>
            <a:solidFill>
              <a:schemeClr val="bg2">
                <a:lumMod val="40000"/>
                <a:lumOff val="60000"/>
              </a:schemeClr>
            </a:solidFill>
            <a:ln>
              <a:noFill/>
            </a:ln>
          </p:spPr>
          <p:txBody>
            <a:bodyPr wrap="square" lIns="182854" tIns="146283" rIns="182854" bIns="146283" rtlCol="0">
              <a:spAutoFit/>
            </a:bodyPr>
            <a:lstStyle/>
            <a:p>
              <a:pPr>
                <a:lnSpc>
                  <a:spcPts val="1640"/>
                </a:lnSpc>
                <a:spcAft>
                  <a:spcPts val="600"/>
                </a:spcAft>
              </a:pPr>
              <a:r>
                <a:rPr lang="en-US" sz="1200" dirty="0">
                  <a:solidFill>
                    <a:srgbClr val="696969"/>
                  </a:solidFill>
                </a:rPr>
                <a:t>Developers need to create applications at a competitive rate without worrying about IT </a:t>
              </a:r>
            </a:p>
            <a:p>
              <a:pPr>
                <a:lnSpc>
                  <a:spcPts val="1640"/>
                </a:lnSpc>
                <a:spcAft>
                  <a:spcPts val="600"/>
                </a:spcAft>
              </a:pPr>
              <a:r>
                <a:rPr lang="en-US" sz="1200" dirty="0">
                  <a:solidFill>
                    <a:srgbClr val="696969"/>
                  </a:solidFill>
                </a:rPr>
                <a:t>New applications run smoothly on developer’s machines, but malfunction in traditional IT server </a:t>
              </a:r>
            </a:p>
            <a:p>
              <a:pPr>
                <a:lnSpc>
                  <a:spcPts val="1640"/>
                </a:lnSpc>
                <a:spcAft>
                  <a:spcPts val="600"/>
                </a:spcAft>
              </a:pPr>
              <a:r>
                <a:rPr lang="en-US" sz="1200" dirty="0">
                  <a:solidFill>
                    <a:srgbClr val="696969"/>
                  </a:solidFill>
                </a:rPr>
                <a:t>Developer productivity and application innovation become suspended</a:t>
              </a:r>
            </a:p>
          </p:txBody>
        </p:sp>
        <p:sp>
          <p:nvSpPr>
            <p:cNvPr id="17" name="TextBox 16"/>
            <p:cNvSpPr txBox="1"/>
            <p:nvPr/>
          </p:nvSpPr>
          <p:spPr>
            <a:xfrm>
              <a:off x="6773901" y="1406534"/>
              <a:ext cx="4056121" cy="1680418"/>
            </a:xfrm>
            <a:prstGeom prst="rect">
              <a:avLst/>
            </a:prstGeom>
            <a:solidFill>
              <a:schemeClr val="bg2">
                <a:lumMod val="40000"/>
                <a:lumOff val="60000"/>
              </a:schemeClr>
            </a:solidFill>
            <a:ln>
              <a:noFill/>
            </a:ln>
          </p:spPr>
          <p:txBody>
            <a:bodyPr wrap="square" lIns="182854" tIns="146283" rIns="182854" bIns="146283" rtlCol="0">
              <a:spAutoFit/>
            </a:bodyPr>
            <a:lstStyle/>
            <a:p>
              <a:pPr>
                <a:lnSpc>
                  <a:spcPts val="1640"/>
                </a:lnSpc>
                <a:spcAft>
                  <a:spcPts val="600"/>
                </a:spcAft>
              </a:pPr>
              <a:r>
                <a:rPr lang="en-US" sz="1200" dirty="0">
                  <a:solidFill>
                    <a:srgbClr val="696969"/>
                  </a:solidFill>
                </a:rPr>
                <a:t>IT needs to manage servers and maintain compliance with little disruption</a:t>
              </a:r>
            </a:p>
            <a:p>
              <a:pPr>
                <a:lnSpc>
                  <a:spcPts val="1640"/>
                </a:lnSpc>
                <a:spcAft>
                  <a:spcPts val="600"/>
                </a:spcAft>
              </a:pPr>
              <a:r>
                <a:rPr lang="en-US" sz="1200" dirty="0">
                  <a:solidFill>
                    <a:srgbClr val="696969"/>
                  </a:solidFill>
                </a:rPr>
                <a:t>IT unsure of how to integrate unfamiliar applications, require help from developers</a:t>
              </a:r>
            </a:p>
            <a:p>
              <a:pPr>
                <a:lnSpc>
                  <a:spcPts val="1640"/>
                </a:lnSpc>
                <a:spcAft>
                  <a:spcPts val="600"/>
                </a:spcAft>
              </a:pPr>
              <a:r>
                <a:rPr lang="en-US" sz="1200" dirty="0">
                  <a:solidFill>
                    <a:srgbClr val="696969"/>
                  </a:solidFill>
                </a:rPr>
                <a:t>IT is unable to focus on server protection and application compliance</a:t>
              </a:r>
            </a:p>
          </p:txBody>
        </p:sp>
        <p:grpSp>
          <p:nvGrpSpPr>
            <p:cNvPr id="226" name="Group 225"/>
            <p:cNvGrpSpPr/>
            <p:nvPr/>
          </p:nvGrpSpPr>
          <p:grpSpPr>
            <a:xfrm>
              <a:off x="830301" y="1672155"/>
              <a:ext cx="719217" cy="719216"/>
              <a:chOff x="830301" y="1853676"/>
              <a:chExt cx="719217" cy="719216"/>
            </a:xfrm>
            <a:grpFill/>
          </p:grpSpPr>
          <p:sp>
            <p:nvSpPr>
              <p:cNvPr id="11" name="Oval 10"/>
              <p:cNvSpPr/>
              <p:nvPr/>
            </p:nvSpPr>
            <p:spPr bwMode="auto">
              <a:xfrm>
                <a:off x="830301" y="1853676"/>
                <a:ext cx="719217" cy="71921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200" kern="0" dirty="0" err="1">
                  <a:solidFill>
                    <a:schemeClr val="accent1"/>
                  </a:solidFill>
                  <a:latin typeface="Segoe UI"/>
                  <a:ea typeface="Segoe UI" pitchFamily="34" charset="0"/>
                  <a:cs typeface="Segoe UI" pitchFamily="34" charset="0"/>
                </a:endParaRPr>
              </a:p>
            </p:txBody>
          </p:sp>
          <p:sp>
            <p:nvSpPr>
              <p:cNvPr id="12" name="Freeform 11"/>
              <p:cNvSpPr>
                <a:spLocks noChangeAspect="1" noEditPoints="1"/>
              </p:cNvSpPr>
              <p:nvPr/>
            </p:nvSpPr>
            <p:spPr bwMode="auto">
              <a:xfrm>
                <a:off x="963355" y="2025759"/>
                <a:ext cx="453109" cy="375050"/>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grpFill/>
              <a:ln>
                <a:noFill/>
              </a:ln>
              <a:extLst/>
            </p:spPr>
            <p:txBody>
              <a:bodyPr vert="horz" wrap="square" lIns="91427" tIns="45713" rIns="91427" bIns="45713" numCol="1" anchor="t" anchorCtr="0" compatLnSpc="1">
                <a:prstTxWarp prst="textNoShape">
                  <a:avLst/>
                </a:prstTxWarp>
              </a:bodyPr>
              <a:lstStyle/>
              <a:p>
                <a:pPr defTabSz="932563">
                  <a:defRPr/>
                </a:pPr>
                <a:endParaRPr lang="en-US" sz="2200" kern="0">
                  <a:solidFill>
                    <a:schemeClr val="accent1"/>
                  </a:solidFill>
                  <a:latin typeface="Segoe UI"/>
                </a:endParaRPr>
              </a:p>
            </p:txBody>
          </p:sp>
        </p:grpSp>
        <p:sp>
          <p:nvSpPr>
            <p:cNvPr id="13" name="TextBox 12"/>
            <p:cNvSpPr txBox="1"/>
            <p:nvPr/>
          </p:nvSpPr>
          <p:spPr>
            <a:xfrm>
              <a:off x="319290" y="2353029"/>
              <a:ext cx="1717982" cy="572422"/>
            </a:xfrm>
            <a:prstGeom prst="rect">
              <a:avLst/>
            </a:prstGeom>
            <a:solidFill>
              <a:schemeClr val="bg2">
                <a:lumMod val="40000"/>
                <a:lumOff val="60000"/>
              </a:schemeClr>
            </a:solidFill>
            <a:ln>
              <a:noFill/>
            </a:ln>
          </p:spPr>
          <p:txBody>
            <a:bodyPr wrap="none" lIns="182854" tIns="146283" rIns="182854" bIns="146283" rtlCol="0">
              <a:spAutoFit/>
            </a:bodyPr>
            <a:lstStyle/>
            <a:p>
              <a:pPr>
                <a:lnSpc>
                  <a:spcPct val="90000"/>
                </a:lnSpc>
                <a:spcAft>
                  <a:spcPts val="600"/>
                </a:spcAft>
              </a:pPr>
              <a:r>
                <a:rPr lang="en-US" sz="2000" b="1" dirty="0">
                  <a:solidFill>
                    <a:schemeClr val="accent2"/>
                  </a:solidFill>
                </a:rPr>
                <a:t>Developers</a:t>
              </a:r>
            </a:p>
          </p:txBody>
        </p:sp>
        <p:grpSp>
          <p:nvGrpSpPr>
            <p:cNvPr id="18" name="Group 17"/>
            <p:cNvGrpSpPr/>
            <p:nvPr/>
          </p:nvGrpSpPr>
          <p:grpSpPr>
            <a:xfrm>
              <a:off x="11047212" y="1703003"/>
              <a:ext cx="719218" cy="719216"/>
              <a:chOff x="730166" y="4395000"/>
              <a:chExt cx="1343570" cy="1343570"/>
            </a:xfrm>
            <a:grpFill/>
          </p:grpSpPr>
          <p:sp>
            <p:nvSpPr>
              <p:cNvPr id="21" name="Freeform 5"/>
              <p:cNvSpPr>
                <a:spLocks noEditPoints="1"/>
              </p:cNvSpPr>
              <p:nvPr/>
            </p:nvSpPr>
            <p:spPr bwMode="auto">
              <a:xfrm>
                <a:off x="1064166" y="4702159"/>
                <a:ext cx="675570" cy="729250"/>
              </a:xfrm>
              <a:custGeom>
                <a:avLst/>
                <a:gdLst>
                  <a:gd name="T0" fmla="*/ 384 w 1600"/>
                  <a:gd name="T1" fmla="*/ 0 h 1728"/>
                  <a:gd name="T2" fmla="*/ 384 w 1600"/>
                  <a:gd name="T3" fmla="*/ 384 h 1728"/>
                  <a:gd name="T4" fmla="*/ 1600 w 1600"/>
                  <a:gd name="T5" fmla="*/ 896 h 1728"/>
                  <a:gd name="T6" fmla="*/ 1562 w 1600"/>
                  <a:gd name="T7" fmla="*/ 832 h 1728"/>
                  <a:gd name="T8" fmla="*/ 1408 w 1600"/>
                  <a:gd name="T9" fmla="*/ 768 h 1728"/>
                  <a:gd name="T10" fmla="*/ 1408 w 1600"/>
                  <a:gd name="T11" fmla="*/ 398 h 1728"/>
                  <a:gd name="T12" fmla="*/ 1362 w 1600"/>
                  <a:gd name="T13" fmla="*/ 274 h 1728"/>
                  <a:gd name="T14" fmla="*/ 1405 w 1600"/>
                  <a:gd name="T15" fmla="*/ 98 h 1728"/>
                  <a:gd name="T16" fmla="*/ 1313 w 1600"/>
                  <a:gd name="T17" fmla="*/ 65 h 1728"/>
                  <a:gd name="T18" fmla="*/ 1121 w 1600"/>
                  <a:gd name="T19" fmla="*/ 652 h 1728"/>
                  <a:gd name="T20" fmla="*/ 1138 w 1600"/>
                  <a:gd name="T21" fmla="*/ 682 h 1728"/>
                  <a:gd name="T22" fmla="*/ 1246 w 1600"/>
                  <a:gd name="T23" fmla="*/ 686 h 1728"/>
                  <a:gd name="T24" fmla="*/ 1344 w 1600"/>
                  <a:gd name="T25" fmla="*/ 528 h 1728"/>
                  <a:gd name="T26" fmla="*/ 1248 w 1600"/>
                  <a:gd name="T27" fmla="*/ 768 h 1728"/>
                  <a:gd name="T28" fmla="*/ 1218 w 1600"/>
                  <a:gd name="T29" fmla="*/ 804 h 1728"/>
                  <a:gd name="T30" fmla="*/ 742 w 1600"/>
                  <a:gd name="T31" fmla="*/ 832 h 1728"/>
                  <a:gd name="T32" fmla="*/ 704 w 1600"/>
                  <a:gd name="T33" fmla="*/ 922 h 1728"/>
                  <a:gd name="T34" fmla="*/ 1344 w 1600"/>
                  <a:gd name="T35" fmla="*/ 960 h 1728"/>
                  <a:gd name="T36" fmla="*/ 1190 w 1600"/>
                  <a:gd name="T37" fmla="*/ 1600 h 1728"/>
                  <a:gd name="T38" fmla="*/ 1152 w 1600"/>
                  <a:gd name="T39" fmla="*/ 1690 h 1728"/>
                  <a:gd name="T40" fmla="*/ 1344 w 1600"/>
                  <a:gd name="T41" fmla="*/ 1728 h 1728"/>
                  <a:gd name="T42" fmla="*/ 1600 w 1600"/>
                  <a:gd name="T43" fmla="*/ 1690 h 1728"/>
                  <a:gd name="T44" fmla="*/ 576 w 1600"/>
                  <a:gd name="T45" fmla="*/ 1280 h 1728"/>
                  <a:gd name="T46" fmla="*/ 128 w 1600"/>
                  <a:gd name="T47" fmla="*/ 576 h 1728"/>
                  <a:gd name="T48" fmla="*/ 0 w 1600"/>
                  <a:gd name="T49" fmla="*/ 576 h 1728"/>
                  <a:gd name="T50" fmla="*/ 64 w 1600"/>
                  <a:gd name="T51" fmla="*/ 1408 h 1728"/>
                  <a:gd name="T52" fmla="*/ 256 w 1600"/>
                  <a:gd name="T53" fmla="*/ 1600 h 1728"/>
                  <a:gd name="T54" fmla="*/ 128 w 1600"/>
                  <a:gd name="T55" fmla="*/ 1664 h 1728"/>
                  <a:gd name="T56" fmla="*/ 256 w 1600"/>
                  <a:gd name="T57" fmla="*/ 1664 h 1728"/>
                  <a:gd name="T58" fmla="*/ 448 w 1600"/>
                  <a:gd name="T59" fmla="*/ 1728 h 1728"/>
                  <a:gd name="T60" fmla="*/ 448 w 1600"/>
                  <a:gd name="T61" fmla="*/ 1600 h 1728"/>
                  <a:gd name="T62" fmla="*/ 384 w 1600"/>
                  <a:gd name="T63" fmla="*/ 1408 h 1728"/>
                  <a:gd name="T64" fmla="*/ 640 w 1600"/>
                  <a:gd name="T65" fmla="*/ 1344 h 1728"/>
                  <a:gd name="T66" fmla="*/ 960 w 1600"/>
                  <a:gd name="T67" fmla="*/ 1600 h 1728"/>
                  <a:gd name="T68" fmla="*/ 896 w 1600"/>
                  <a:gd name="T69" fmla="*/ 1216 h 1728"/>
                  <a:gd name="T70" fmla="*/ 896 w 1600"/>
                  <a:gd name="T71" fmla="*/ 1152 h 1728"/>
                  <a:gd name="T72" fmla="*/ 512 w 1600"/>
                  <a:gd name="T73" fmla="*/ 1024 h 1728"/>
                  <a:gd name="T74" fmla="*/ 595 w 1600"/>
                  <a:gd name="T75" fmla="*/ 753 h 1728"/>
                  <a:gd name="T76" fmla="*/ 864 w 1600"/>
                  <a:gd name="T77" fmla="*/ 768 h 1728"/>
                  <a:gd name="T78" fmla="*/ 864 w 1600"/>
                  <a:gd name="T79" fmla="*/ 576 h 1728"/>
                  <a:gd name="T80" fmla="*/ 509 w 1600"/>
                  <a:gd name="T81" fmla="*/ 477 h 1728"/>
                  <a:gd name="T82" fmla="*/ 320 w 1600"/>
                  <a:gd name="T83" fmla="*/ 448 h 1728"/>
                  <a:gd name="T84" fmla="*/ 192 w 1600"/>
                  <a:gd name="T85" fmla="*/ 1088 h 1728"/>
                  <a:gd name="T86" fmla="*/ 384 w 1600"/>
                  <a:gd name="T87" fmla="*/ 1216 h 1728"/>
                  <a:gd name="T88" fmla="*/ 704 w 1600"/>
                  <a:gd name="T89" fmla="*/ 1216 h 1728"/>
                  <a:gd name="T90" fmla="*/ 768 w 1600"/>
                  <a:gd name="T91" fmla="*/ 1728 h 1728"/>
                  <a:gd name="T92" fmla="*/ 1024 w 1600"/>
                  <a:gd name="T93" fmla="*/ 166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0" h="1728">
                    <a:moveTo>
                      <a:pt x="192" y="192"/>
                    </a:moveTo>
                    <a:cubicBezTo>
                      <a:pt x="192" y="86"/>
                      <a:pt x="278" y="0"/>
                      <a:pt x="384" y="0"/>
                    </a:cubicBezTo>
                    <a:cubicBezTo>
                      <a:pt x="490" y="0"/>
                      <a:pt x="576" y="86"/>
                      <a:pt x="576" y="192"/>
                    </a:cubicBezTo>
                    <a:cubicBezTo>
                      <a:pt x="576" y="298"/>
                      <a:pt x="490" y="384"/>
                      <a:pt x="384" y="384"/>
                    </a:cubicBezTo>
                    <a:cubicBezTo>
                      <a:pt x="278" y="384"/>
                      <a:pt x="192" y="298"/>
                      <a:pt x="192" y="192"/>
                    </a:cubicBezTo>
                    <a:close/>
                    <a:moveTo>
                      <a:pt x="1600" y="896"/>
                    </a:moveTo>
                    <a:cubicBezTo>
                      <a:pt x="1600" y="870"/>
                      <a:pt x="1600" y="870"/>
                      <a:pt x="1600" y="870"/>
                    </a:cubicBezTo>
                    <a:cubicBezTo>
                      <a:pt x="1600" y="849"/>
                      <a:pt x="1583" y="832"/>
                      <a:pt x="1562" y="832"/>
                    </a:cubicBezTo>
                    <a:cubicBezTo>
                      <a:pt x="1408" y="832"/>
                      <a:pt x="1408" y="832"/>
                      <a:pt x="1408" y="832"/>
                    </a:cubicBezTo>
                    <a:cubicBezTo>
                      <a:pt x="1408" y="768"/>
                      <a:pt x="1408" y="768"/>
                      <a:pt x="1408" y="768"/>
                    </a:cubicBezTo>
                    <a:cubicBezTo>
                      <a:pt x="1408" y="493"/>
                      <a:pt x="1408" y="493"/>
                      <a:pt x="1408" y="493"/>
                    </a:cubicBezTo>
                    <a:cubicBezTo>
                      <a:pt x="1408" y="398"/>
                      <a:pt x="1408" y="398"/>
                      <a:pt x="1408" y="398"/>
                    </a:cubicBezTo>
                    <a:cubicBezTo>
                      <a:pt x="1408" y="376"/>
                      <a:pt x="1403" y="355"/>
                      <a:pt x="1393" y="335"/>
                    </a:cubicBezTo>
                    <a:cubicBezTo>
                      <a:pt x="1362" y="274"/>
                      <a:pt x="1362" y="274"/>
                      <a:pt x="1362" y="274"/>
                    </a:cubicBezTo>
                    <a:cubicBezTo>
                      <a:pt x="1407" y="116"/>
                      <a:pt x="1407" y="116"/>
                      <a:pt x="1407" y="116"/>
                    </a:cubicBezTo>
                    <a:cubicBezTo>
                      <a:pt x="1409" y="110"/>
                      <a:pt x="1408" y="103"/>
                      <a:pt x="1405" y="98"/>
                    </a:cubicBezTo>
                    <a:cubicBezTo>
                      <a:pt x="1402" y="92"/>
                      <a:pt x="1396" y="88"/>
                      <a:pt x="1390" y="86"/>
                    </a:cubicBezTo>
                    <a:cubicBezTo>
                      <a:pt x="1313" y="65"/>
                      <a:pt x="1313" y="65"/>
                      <a:pt x="1313" y="65"/>
                    </a:cubicBezTo>
                    <a:cubicBezTo>
                      <a:pt x="1300" y="61"/>
                      <a:pt x="1286" y="69"/>
                      <a:pt x="1282" y="82"/>
                    </a:cubicBezTo>
                    <a:cubicBezTo>
                      <a:pt x="1121" y="652"/>
                      <a:pt x="1121" y="652"/>
                      <a:pt x="1121" y="652"/>
                    </a:cubicBezTo>
                    <a:cubicBezTo>
                      <a:pt x="1119" y="658"/>
                      <a:pt x="1120" y="665"/>
                      <a:pt x="1123" y="670"/>
                    </a:cubicBezTo>
                    <a:cubicBezTo>
                      <a:pt x="1126" y="676"/>
                      <a:pt x="1132" y="680"/>
                      <a:pt x="1138" y="682"/>
                    </a:cubicBezTo>
                    <a:cubicBezTo>
                      <a:pt x="1215" y="703"/>
                      <a:pt x="1215" y="703"/>
                      <a:pt x="1215" y="703"/>
                    </a:cubicBezTo>
                    <a:cubicBezTo>
                      <a:pt x="1228" y="707"/>
                      <a:pt x="1242" y="699"/>
                      <a:pt x="1246" y="686"/>
                    </a:cubicBezTo>
                    <a:cubicBezTo>
                      <a:pt x="1280" y="563"/>
                      <a:pt x="1280" y="563"/>
                      <a:pt x="1280" y="563"/>
                    </a:cubicBezTo>
                    <a:cubicBezTo>
                      <a:pt x="1344" y="528"/>
                      <a:pt x="1344" y="528"/>
                      <a:pt x="1344" y="528"/>
                    </a:cubicBezTo>
                    <a:cubicBezTo>
                      <a:pt x="1344" y="768"/>
                      <a:pt x="1344" y="768"/>
                      <a:pt x="1344" y="768"/>
                    </a:cubicBezTo>
                    <a:cubicBezTo>
                      <a:pt x="1248" y="768"/>
                      <a:pt x="1248" y="768"/>
                      <a:pt x="1248" y="768"/>
                    </a:cubicBezTo>
                    <a:cubicBezTo>
                      <a:pt x="1246" y="768"/>
                      <a:pt x="1244" y="768"/>
                      <a:pt x="1241" y="769"/>
                    </a:cubicBezTo>
                    <a:cubicBezTo>
                      <a:pt x="1225" y="773"/>
                      <a:pt x="1215" y="788"/>
                      <a:pt x="1218" y="804"/>
                    </a:cubicBezTo>
                    <a:cubicBezTo>
                      <a:pt x="1220" y="820"/>
                      <a:pt x="1233" y="832"/>
                      <a:pt x="1249" y="832"/>
                    </a:cubicBezTo>
                    <a:cubicBezTo>
                      <a:pt x="742" y="832"/>
                      <a:pt x="742" y="832"/>
                      <a:pt x="742" y="832"/>
                    </a:cubicBezTo>
                    <a:cubicBezTo>
                      <a:pt x="721" y="832"/>
                      <a:pt x="704" y="849"/>
                      <a:pt x="704" y="870"/>
                    </a:cubicBezTo>
                    <a:cubicBezTo>
                      <a:pt x="704" y="922"/>
                      <a:pt x="704" y="922"/>
                      <a:pt x="704" y="922"/>
                    </a:cubicBezTo>
                    <a:cubicBezTo>
                      <a:pt x="704" y="943"/>
                      <a:pt x="721" y="960"/>
                      <a:pt x="742" y="960"/>
                    </a:cubicBezTo>
                    <a:cubicBezTo>
                      <a:pt x="1344" y="960"/>
                      <a:pt x="1344" y="960"/>
                      <a:pt x="1344" y="960"/>
                    </a:cubicBezTo>
                    <a:cubicBezTo>
                      <a:pt x="1344" y="1600"/>
                      <a:pt x="1344" y="1600"/>
                      <a:pt x="1344" y="1600"/>
                    </a:cubicBezTo>
                    <a:cubicBezTo>
                      <a:pt x="1190" y="1600"/>
                      <a:pt x="1190" y="1600"/>
                      <a:pt x="1190" y="1600"/>
                    </a:cubicBezTo>
                    <a:cubicBezTo>
                      <a:pt x="1169" y="1600"/>
                      <a:pt x="1152" y="1617"/>
                      <a:pt x="1152" y="1638"/>
                    </a:cubicBezTo>
                    <a:cubicBezTo>
                      <a:pt x="1152" y="1690"/>
                      <a:pt x="1152" y="1690"/>
                      <a:pt x="1152" y="1690"/>
                    </a:cubicBezTo>
                    <a:cubicBezTo>
                      <a:pt x="1152" y="1711"/>
                      <a:pt x="1169" y="1728"/>
                      <a:pt x="1190" y="1728"/>
                    </a:cubicBezTo>
                    <a:cubicBezTo>
                      <a:pt x="1344" y="1728"/>
                      <a:pt x="1344" y="1728"/>
                      <a:pt x="1344" y="1728"/>
                    </a:cubicBezTo>
                    <a:cubicBezTo>
                      <a:pt x="1562" y="1728"/>
                      <a:pt x="1562" y="1728"/>
                      <a:pt x="1562" y="1728"/>
                    </a:cubicBezTo>
                    <a:cubicBezTo>
                      <a:pt x="1583" y="1728"/>
                      <a:pt x="1600" y="1711"/>
                      <a:pt x="1600" y="1690"/>
                    </a:cubicBezTo>
                    <a:cubicBezTo>
                      <a:pt x="1600" y="896"/>
                      <a:pt x="1600" y="896"/>
                      <a:pt x="1600" y="896"/>
                    </a:cubicBezTo>
                    <a:close/>
                    <a:moveTo>
                      <a:pt x="576" y="1280"/>
                    </a:moveTo>
                    <a:cubicBezTo>
                      <a:pt x="128" y="1280"/>
                      <a:pt x="128" y="1280"/>
                      <a:pt x="128" y="1280"/>
                    </a:cubicBezTo>
                    <a:cubicBezTo>
                      <a:pt x="128" y="576"/>
                      <a:pt x="128" y="576"/>
                      <a:pt x="128" y="576"/>
                    </a:cubicBezTo>
                    <a:cubicBezTo>
                      <a:pt x="128" y="541"/>
                      <a:pt x="99" y="512"/>
                      <a:pt x="64" y="512"/>
                    </a:cubicBezTo>
                    <a:cubicBezTo>
                      <a:pt x="29" y="512"/>
                      <a:pt x="0" y="541"/>
                      <a:pt x="0" y="576"/>
                    </a:cubicBezTo>
                    <a:cubicBezTo>
                      <a:pt x="0" y="1344"/>
                      <a:pt x="0" y="1344"/>
                      <a:pt x="0" y="1344"/>
                    </a:cubicBezTo>
                    <a:cubicBezTo>
                      <a:pt x="0" y="1379"/>
                      <a:pt x="29" y="1408"/>
                      <a:pt x="64" y="1408"/>
                    </a:cubicBezTo>
                    <a:cubicBezTo>
                      <a:pt x="256" y="1408"/>
                      <a:pt x="256" y="1408"/>
                      <a:pt x="256" y="1408"/>
                    </a:cubicBezTo>
                    <a:cubicBezTo>
                      <a:pt x="256" y="1600"/>
                      <a:pt x="256" y="1600"/>
                      <a:pt x="256" y="1600"/>
                    </a:cubicBezTo>
                    <a:cubicBezTo>
                      <a:pt x="192" y="1600"/>
                      <a:pt x="192" y="1600"/>
                      <a:pt x="192" y="1600"/>
                    </a:cubicBezTo>
                    <a:cubicBezTo>
                      <a:pt x="157" y="1600"/>
                      <a:pt x="128" y="1629"/>
                      <a:pt x="128" y="1664"/>
                    </a:cubicBezTo>
                    <a:cubicBezTo>
                      <a:pt x="128" y="1699"/>
                      <a:pt x="157" y="1728"/>
                      <a:pt x="192" y="1728"/>
                    </a:cubicBezTo>
                    <a:cubicBezTo>
                      <a:pt x="227" y="1728"/>
                      <a:pt x="256" y="1699"/>
                      <a:pt x="256" y="1664"/>
                    </a:cubicBezTo>
                    <a:cubicBezTo>
                      <a:pt x="384" y="1664"/>
                      <a:pt x="384" y="1664"/>
                      <a:pt x="384" y="1664"/>
                    </a:cubicBezTo>
                    <a:cubicBezTo>
                      <a:pt x="384" y="1699"/>
                      <a:pt x="413" y="1728"/>
                      <a:pt x="448" y="1728"/>
                    </a:cubicBezTo>
                    <a:cubicBezTo>
                      <a:pt x="483" y="1728"/>
                      <a:pt x="512" y="1699"/>
                      <a:pt x="512" y="1664"/>
                    </a:cubicBezTo>
                    <a:cubicBezTo>
                      <a:pt x="512" y="1629"/>
                      <a:pt x="483" y="1600"/>
                      <a:pt x="448" y="1600"/>
                    </a:cubicBezTo>
                    <a:cubicBezTo>
                      <a:pt x="384" y="1600"/>
                      <a:pt x="384" y="1600"/>
                      <a:pt x="384" y="1600"/>
                    </a:cubicBezTo>
                    <a:cubicBezTo>
                      <a:pt x="384" y="1408"/>
                      <a:pt x="384" y="1408"/>
                      <a:pt x="384" y="1408"/>
                    </a:cubicBezTo>
                    <a:cubicBezTo>
                      <a:pt x="576" y="1408"/>
                      <a:pt x="576" y="1408"/>
                      <a:pt x="576" y="1408"/>
                    </a:cubicBezTo>
                    <a:cubicBezTo>
                      <a:pt x="611" y="1408"/>
                      <a:pt x="640" y="1379"/>
                      <a:pt x="640" y="1344"/>
                    </a:cubicBezTo>
                    <a:cubicBezTo>
                      <a:pt x="640" y="1309"/>
                      <a:pt x="611" y="1280"/>
                      <a:pt x="576" y="1280"/>
                    </a:cubicBezTo>
                    <a:close/>
                    <a:moveTo>
                      <a:pt x="960" y="1600"/>
                    </a:moveTo>
                    <a:cubicBezTo>
                      <a:pt x="896" y="1600"/>
                      <a:pt x="896" y="1600"/>
                      <a:pt x="896" y="1600"/>
                    </a:cubicBezTo>
                    <a:cubicBezTo>
                      <a:pt x="896" y="1216"/>
                      <a:pt x="896" y="1216"/>
                      <a:pt x="896" y="1216"/>
                    </a:cubicBezTo>
                    <a:cubicBezTo>
                      <a:pt x="896" y="1184"/>
                      <a:pt x="896" y="1184"/>
                      <a:pt x="896" y="1184"/>
                    </a:cubicBezTo>
                    <a:cubicBezTo>
                      <a:pt x="896" y="1152"/>
                      <a:pt x="896" y="1152"/>
                      <a:pt x="896" y="1152"/>
                    </a:cubicBezTo>
                    <a:cubicBezTo>
                      <a:pt x="896" y="1081"/>
                      <a:pt x="839" y="1024"/>
                      <a:pt x="768" y="1024"/>
                    </a:cubicBezTo>
                    <a:cubicBezTo>
                      <a:pt x="512" y="1024"/>
                      <a:pt x="512" y="1024"/>
                      <a:pt x="512" y="1024"/>
                    </a:cubicBezTo>
                    <a:cubicBezTo>
                      <a:pt x="512" y="701"/>
                      <a:pt x="512" y="701"/>
                      <a:pt x="512" y="701"/>
                    </a:cubicBezTo>
                    <a:cubicBezTo>
                      <a:pt x="595" y="753"/>
                      <a:pt x="595" y="753"/>
                      <a:pt x="595" y="753"/>
                    </a:cubicBezTo>
                    <a:cubicBezTo>
                      <a:pt x="611" y="763"/>
                      <a:pt x="628" y="768"/>
                      <a:pt x="646" y="768"/>
                    </a:cubicBezTo>
                    <a:cubicBezTo>
                      <a:pt x="864" y="768"/>
                      <a:pt x="864" y="768"/>
                      <a:pt x="864" y="768"/>
                    </a:cubicBezTo>
                    <a:cubicBezTo>
                      <a:pt x="917" y="768"/>
                      <a:pt x="960" y="725"/>
                      <a:pt x="960" y="672"/>
                    </a:cubicBezTo>
                    <a:cubicBezTo>
                      <a:pt x="960" y="619"/>
                      <a:pt x="917" y="576"/>
                      <a:pt x="864" y="576"/>
                    </a:cubicBezTo>
                    <a:cubicBezTo>
                      <a:pt x="674" y="576"/>
                      <a:pt x="674" y="576"/>
                      <a:pt x="674" y="576"/>
                    </a:cubicBezTo>
                    <a:cubicBezTo>
                      <a:pt x="509" y="477"/>
                      <a:pt x="509" y="477"/>
                      <a:pt x="509" y="477"/>
                    </a:cubicBezTo>
                    <a:cubicBezTo>
                      <a:pt x="477" y="458"/>
                      <a:pt x="441" y="448"/>
                      <a:pt x="405" y="448"/>
                    </a:cubicBezTo>
                    <a:cubicBezTo>
                      <a:pt x="320" y="448"/>
                      <a:pt x="320" y="448"/>
                      <a:pt x="320" y="448"/>
                    </a:cubicBezTo>
                    <a:cubicBezTo>
                      <a:pt x="249" y="448"/>
                      <a:pt x="192" y="505"/>
                      <a:pt x="192" y="576"/>
                    </a:cubicBezTo>
                    <a:cubicBezTo>
                      <a:pt x="192" y="1088"/>
                      <a:pt x="192" y="1088"/>
                      <a:pt x="192" y="1088"/>
                    </a:cubicBezTo>
                    <a:cubicBezTo>
                      <a:pt x="192" y="1159"/>
                      <a:pt x="249" y="1216"/>
                      <a:pt x="320" y="1216"/>
                    </a:cubicBezTo>
                    <a:cubicBezTo>
                      <a:pt x="384" y="1216"/>
                      <a:pt x="384" y="1216"/>
                      <a:pt x="384" y="1216"/>
                    </a:cubicBezTo>
                    <a:cubicBezTo>
                      <a:pt x="512" y="1216"/>
                      <a:pt x="512" y="1216"/>
                      <a:pt x="512" y="1216"/>
                    </a:cubicBezTo>
                    <a:cubicBezTo>
                      <a:pt x="704" y="1216"/>
                      <a:pt x="704" y="1216"/>
                      <a:pt x="704" y="1216"/>
                    </a:cubicBezTo>
                    <a:cubicBezTo>
                      <a:pt x="704" y="1664"/>
                      <a:pt x="704" y="1664"/>
                      <a:pt x="704" y="1664"/>
                    </a:cubicBezTo>
                    <a:cubicBezTo>
                      <a:pt x="704" y="1699"/>
                      <a:pt x="733" y="1728"/>
                      <a:pt x="768" y="1728"/>
                    </a:cubicBezTo>
                    <a:cubicBezTo>
                      <a:pt x="960" y="1728"/>
                      <a:pt x="960" y="1728"/>
                      <a:pt x="960" y="1728"/>
                    </a:cubicBezTo>
                    <a:cubicBezTo>
                      <a:pt x="995" y="1728"/>
                      <a:pt x="1024" y="1699"/>
                      <a:pt x="1024" y="1664"/>
                    </a:cubicBezTo>
                    <a:cubicBezTo>
                      <a:pt x="1024" y="1629"/>
                      <a:pt x="995" y="1600"/>
                      <a:pt x="960" y="1600"/>
                    </a:cubicBezTo>
                    <a:close/>
                  </a:path>
                </a:pathLst>
              </a:custGeom>
              <a:grpFill/>
              <a:ln>
                <a:noFill/>
              </a:ln>
            </p:spPr>
            <p:txBody>
              <a:bodyPr vert="horz" wrap="square" lIns="91427" tIns="45713" rIns="91427" bIns="45713" numCol="1" anchor="t" anchorCtr="0" compatLnSpc="1">
                <a:prstTxWarp prst="textNoShape">
                  <a:avLst/>
                </a:prstTxWarp>
              </a:bodyPr>
              <a:lstStyle/>
              <a:p>
                <a:endParaRPr lang="en-US" sz="2000">
                  <a:solidFill>
                    <a:schemeClr val="accent1"/>
                  </a:solidFill>
                </a:endParaRPr>
              </a:p>
            </p:txBody>
          </p:sp>
          <p:sp>
            <p:nvSpPr>
              <p:cNvPr id="20" name="Oval 19"/>
              <p:cNvSpPr/>
              <p:nvPr/>
            </p:nvSpPr>
            <p:spPr bwMode="auto">
              <a:xfrm>
                <a:off x="730166" y="4395000"/>
                <a:ext cx="1343570" cy="1343570"/>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dirty="0" err="1">
                  <a:solidFill>
                    <a:schemeClr val="accent1"/>
                  </a:solidFill>
                  <a:ea typeface="Segoe UI" pitchFamily="34" charset="0"/>
                  <a:cs typeface="Segoe UI" pitchFamily="34" charset="0"/>
                </a:endParaRPr>
              </a:p>
            </p:txBody>
          </p:sp>
        </p:grpSp>
        <p:sp>
          <p:nvSpPr>
            <p:cNvPr id="19" name="TextBox 18"/>
            <p:cNvSpPr txBox="1"/>
            <p:nvPr/>
          </p:nvSpPr>
          <p:spPr>
            <a:xfrm>
              <a:off x="11106346" y="2408916"/>
              <a:ext cx="601715" cy="572422"/>
            </a:xfrm>
            <a:prstGeom prst="rect">
              <a:avLst/>
            </a:prstGeom>
            <a:solidFill>
              <a:schemeClr val="bg2">
                <a:lumMod val="40000"/>
                <a:lumOff val="60000"/>
              </a:schemeClr>
            </a:solidFill>
            <a:ln>
              <a:noFill/>
            </a:ln>
          </p:spPr>
          <p:txBody>
            <a:bodyPr wrap="none" lIns="182854" tIns="146283" rIns="182854" bIns="146283" rtlCol="0">
              <a:spAutoFit/>
            </a:bodyPr>
            <a:lstStyle/>
            <a:p>
              <a:pPr>
                <a:lnSpc>
                  <a:spcPct val="90000"/>
                </a:lnSpc>
                <a:spcAft>
                  <a:spcPts val="600"/>
                </a:spcAft>
              </a:pPr>
              <a:r>
                <a:rPr lang="en-US" sz="2000" b="1" dirty="0">
                  <a:solidFill>
                    <a:srgbClr val="00188F"/>
                  </a:solidFill>
                </a:rPr>
                <a:t>IT</a:t>
              </a:r>
            </a:p>
          </p:txBody>
        </p:sp>
        <p:sp>
          <p:nvSpPr>
            <p:cNvPr id="236" name="Freeform 58"/>
            <p:cNvSpPr>
              <a:spLocks noEditPoints="1"/>
            </p:cNvSpPr>
            <p:nvPr/>
          </p:nvSpPr>
          <p:spPr bwMode="black">
            <a:xfrm rot="10800000">
              <a:off x="5989074" y="1965368"/>
              <a:ext cx="524654" cy="562334"/>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grpFill/>
            <a:ln>
              <a:noFill/>
            </a:ln>
          </p:spPr>
          <p:txBody>
            <a:bodyPr vert="horz" wrap="square" lIns="82305" tIns="41153" rIns="82305" bIns="41153" numCol="1" anchor="t" anchorCtr="0" compatLnSpc="1">
              <a:prstTxWarp prst="textNoShape">
                <a:avLst/>
              </a:prstTxWarp>
            </a:bodyPr>
            <a:lstStyle/>
            <a:p>
              <a:endParaRPr lang="en-US" sz="1600"/>
            </a:p>
          </p:txBody>
        </p:sp>
      </p:grpSp>
      <p:sp>
        <p:nvSpPr>
          <p:cNvPr id="105" name="Freeform 58"/>
          <p:cNvSpPr>
            <a:spLocks noEditPoints="1"/>
          </p:cNvSpPr>
          <p:nvPr/>
        </p:nvSpPr>
        <p:spPr bwMode="black">
          <a:xfrm rot="10800000">
            <a:off x="5984148" y="1879612"/>
            <a:ext cx="524654" cy="562334"/>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chemeClr val="bg2">
              <a:alpha val="64000"/>
            </a:schemeClr>
          </a:solidFill>
          <a:ln>
            <a:noFill/>
          </a:ln>
        </p:spPr>
        <p:txBody>
          <a:bodyPr vert="horz" wrap="square" lIns="82305" tIns="41153" rIns="82305" bIns="41153" numCol="1" anchor="t" anchorCtr="0" compatLnSpc="1">
            <a:prstTxWarp prst="textNoShape">
              <a:avLst/>
            </a:prstTxWarp>
          </a:bodyPr>
          <a:lstStyle/>
          <a:p>
            <a:endParaRPr lang="en-US" sz="1600"/>
          </a:p>
        </p:txBody>
      </p:sp>
      <p:sp>
        <p:nvSpPr>
          <p:cNvPr id="110" name="Oval 109"/>
          <p:cNvSpPr/>
          <p:nvPr/>
        </p:nvSpPr>
        <p:spPr bwMode="auto">
          <a:xfrm>
            <a:off x="11028066" y="1605760"/>
            <a:ext cx="719218" cy="719216"/>
          </a:xfrm>
          <a:prstGeom prst="ellipse">
            <a:avLst/>
          </a:prstGeom>
          <a:solidFill>
            <a:srgbClr val="00188F"/>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000" b="0" i="0" u="none" strike="noStrike" kern="0" cap="none" spc="0" normalizeH="0" baseline="0" noProof="0" dirty="0" err="1">
              <a:ln>
                <a:noFill/>
              </a:ln>
              <a:solidFill>
                <a:srgbClr val="0072C6"/>
              </a:solidFill>
              <a:effectLst/>
              <a:uLnTx/>
              <a:uFillTx/>
              <a:latin typeface="Segoe UI"/>
              <a:ea typeface="Segoe UI" pitchFamily="34" charset="0"/>
              <a:cs typeface="Segoe UI" pitchFamily="34" charset="0"/>
            </a:endParaRPr>
          </a:p>
        </p:txBody>
      </p:sp>
      <p:sp>
        <p:nvSpPr>
          <p:cNvPr id="111" name="Freeform 5"/>
          <p:cNvSpPr>
            <a:spLocks noEditPoints="1"/>
          </p:cNvSpPr>
          <p:nvPr/>
        </p:nvSpPr>
        <p:spPr bwMode="auto">
          <a:xfrm>
            <a:off x="11206857" y="1770183"/>
            <a:ext cx="361635" cy="390369"/>
          </a:xfrm>
          <a:custGeom>
            <a:avLst/>
            <a:gdLst>
              <a:gd name="T0" fmla="*/ 384 w 1600"/>
              <a:gd name="T1" fmla="*/ 0 h 1728"/>
              <a:gd name="T2" fmla="*/ 384 w 1600"/>
              <a:gd name="T3" fmla="*/ 384 h 1728"/>
              <a:gd name="T4" fmla="*/ 1600 w 1600"/>
              <a:gd name="T5" fmla="*/ 896 h 1728"/>
              <a:gd name="T6" fmla="*/ 1562 w 1600"/>
              <a:gd name="T7" fmla="*/ 832 h 1728"/>
              <a:gd name="T8" fmla="*/ 1408 w 1600"/>
              <a:gd name="T9" fmla="*/ 768 h 1728"/>
              <a:gd name="T10" fmla="*/ 1408 w 1600"/>
              <a:gd name="T11" fmla="*/ 398 h 1728"/>
              <a:gd name="T12" fmla="*/ 1362 w 1600"/>
              <a:gd name="T13" fmla="*/ 274 h 1728"/>
              <a:gd name="T14" fmla="*/ 1405 w 1600"/>
              <a:gd name="T15" fmla="*/ 98 h 1728"/>
              <a:gd name="T16" fmla="*/ 1313 w 1600"/>
              <a:gd name="T17" fmla="*/ 65 h 1728"/>
              <a:gd name="T18" fmla="*/ 1121 w 1600"/>
              <a:gd name="T19" fmla="*/ 652 h 1728"/>
              <a:gd name="T20" fmla="*/ 1138 w 1600"/>
              <a:gd name="T21" fmla="*/ 682 h 1728"/>
              <a:gd name="T22" fmla="*/ 1246 w 1600"/>
              <a:gd name="T23" fmla="*/ 686 h 1728"/>
              <a:gd name="T24" fmla="*/ 1344 w 1600"/>
              <a:gd name="T25" fmla="*/ 528 h 1728"/>
              <a:gd name="T26" fmla="*/ 1248 w 1600"/>
              <a:gd name="T27" fmla="*/ 768 h 1728"/>
              <a:gd name="T28" fmla="*/ 1218 w 1600"/>
              <a:gd name="T29" fmla="*/ 804 h 1728"/>
              <a:gd name="T30" fmla="*/ 742 w 1600"/>
              <a:gd name="T31" fmla="*/ 832 h 1728"/>
              <a:gd name="T32" fmla="*/ 704 w 1600"/>
              <a:gd name="T33" fmla="*/ 922 h 1728"/>
              <a:gd name="T34" fmla="*/ 1344 w 1600"/>
              <a:gd name="T35" fmla="*/ 960 h 1728"/>
              <a:gd name="T36" fmla="*/ 1190 w 1600"/>
              <a:gd name="T37" fmla="*/ 1600 h 1728"/>
              <a:gd name="T38" fmla="*/ 1152 w 1600"/>
              <a:gd name="T39" fmla="*/ 1690 h 1728"/>
              <a:gd name="T40" fmla="*/ 1344 w 1600"/>
              <a:gd name="T41" fmla="*/ 1728 h 1728"/>
              <a:gd name="T42" fmla="*/ 1600 w 1600"/>
              <a:gd name="T43" fmla="*/ 1690 h 1728"/>
              <a:gd name="T44" fmla="*/ 576 w 1600"/>
              <a:gd name="T45" fmla="*/ 1280 h 1728"/>
              <a:gd name="T46" fmla="*/ 128 w 1600"/>
              <a:gd name="T47" fmla="*/ 576 h 1728"/>
              <a:gd name="T48" fmla="*/ 0 w 1600"/>
              <a:gd name="T49" fmla="*/ 576 h 1728"/>
              <a:gd name="T50" fmla="*/ 64 w 1600"/>
              <a:gd name="T51" fmla="*/ 1408 h 1728"/>
              <a:gd name="T52" fmla="*/ 256 w 1600"/>
              <a:gd name="T53" fmla="*/ 1600 h 1728"/>
              <a:gd name="T54" fmla="*/ 128 w 1600"/>
              <a:gd name="T55" fmla="*/ 1664 h 1728"/>
              <a:gd name="T56" fmla="*/ 256 w 1600"/>
              <a:gd name="T57" fmla="*/ 1664 h 1728"/>
              <a:gd name="T58" fmla="*/ 448 w 1600"/>
              <a:gd name="T59" fmla="*/ 1728 h 1728"/>
              <a:gd name="T60" fmla="*/ 448 w 1600"/>
              <a:gd name="T61" fmla="*/ 1600 h 1728"/>
              <a:gd name="T62" fmla="*/ 384 w 1600"/>
              <a:gd name="T63" fmla="*/ 1408 h 1728"/>
              <a:gd name="T64" fmla="*/ 640 w 1600"/>
              <a:gd name="T65" fmla="*/ 1344 h 1728"/>
              <a:gd name="T66" fmla="*/ 960 w 1600"/>
              <a:gd name="T67" fmla="*/ 1600 h 1728"/>
              <a:gd name="T68" fmla="*/ 896 w 1600"/>
              <a:gd name="T69" fmla="*/ 1216 h 1728"/>
              <a:gd name="T70" fmla="*/ 896 w 1600"/>
              <a:gd name="T71" fmla="*/ 1152 h 1728"/>
              <a:gd name="T72" fmla="*/ 512 w 1600"/>
              <a:gd name="T73" fmla="*/ 1024 h 1728"/>
              <a:gd name="T74" fmla="*/ 595 w 1600"/>
              <a:gd name="T75" fmla="*/ 753 h 1728"/>
              <a:gd name="T76" fmla="*/ 864 w 1600"/>
              <a:gd name="T77" fmla="*/ 768 h 1728"/>
              <a:gd name="T78" fmla="*/ 864 w 1600"/>
              <a:gd name="T79" fmla="*/ 576 h 1728"/>
              <a:gd name="T80" fmla="*/ 509 w 1600"/>
              <a:gd name="T81" fmla="*/ 477 h 1728"/>
              <a:gd name="T82" fmla="*/ 320 w 1600"/>
              <a:gd name="T83" fmla="*/ 448 h 1728"/>
              <a:gd name="T84" fmla="*/ 192 w 1600"/>
              <a:gd name="T85" fmla="*/ 1088 h 1728"/>
              <a:gd name="T86" fmla="*/ 384 w 1600"/>
              <a:gd name="T87" fmla="*/ 1216 h 1728"/>
              <a:gd name="T88" fmla="*/ 704 w 1600"/>
              <a:gd name="T89" fmla="*/ 1216 h 1728"/>
              <a:gd name="T90" fmla="*/ 768 w 1600"/>
              <a:gd name="T91" fmla="*/ 1728 h 1728"/>
              <a:gd name="T92" fmla="*/ 1024 w 1600"/>
              <a:gd name="T93" fmla="*/ 1664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0" h="1728">
                <a:moveTo>
                  <a:pt x="192" y="192"/>
                </a:moveTo>
                <a:cubicBezTo>
                  <a:pt x="192" y="86"/>
                  <a:pt x="278" y="0"/>
                  <a:pt x="384" y="0"/>
                </a:cubicBezTo>
                <a:cubicBezTo>
                  <a:pt x="490" y="0"/>
                  <a:pt x="576" y="86"/>
                  <a:pt x="576" y="192"/>
                </a:cubicBezTo>
                <a:cubicBezTo>
                  <a:pt x="576" y="298"/>
                  <a:pt x="490" y="384"/>
                  <a:pt x="384" y="384"/>
                </a:cubicBezTo>
                <a:cubicBezTo>
                  <a:pt x="278" y="384"/>
                  <a:pt x="192" y="298"/>
                  <a:pt x="192" y="192"/>
                </a:cubicBezTo>
                <a:close/>
                <a:moveTo>
                  <a:pt x="1600" y="896"/>
                </a:moveTo>
                <a:cubicBezTo>
                  <a:pt x="1600" y="870"/>
                  <a:pt x="1600" y="870"/>
                  <a:pt x="1600" y="870"/>
                </a:cubicBezTo>
                <a:cubicBezTo>
                  <a:pt x="1600" y="849"/>
                  <a:pt x="1583" y="832"/>
                  <a:pt x="1562" y="832"/>
                </a:cubicBezTo>
                <a:cubicBezTo>
                  <a:pt x="1408" y="832"/>
                  <a:pt x="1408" y="832"/>
                  <a:pt x="1408" y="832"/>
                </a:cubicBezTo>
                <a:cubicBezTo>
                  <a:pt x="1408" y="768"/>
                  <a:pt x="1408" y="768"/>
                  <a:pt x="1408" y="768"/>
                </a:cubicBezTo>
                <a:cubicBezTo>
                  <a:pt x="1408" y="493"/>
                  <a:pt x="1408" y="493"/>
                  <a:pt x="1408" y="493"/>
                </a:cubicBezTo>
                <a:cubicBezTo>
                  <a:pt x="1408" y="398"/>
                  <a:pt x="1408" y="398"/>
                  <a:pt x="1408" y="398"/>
                </a:cubicBezTo>
                <a:cubicBezTo>
                  <a:pt x="1408" y="376"/>
                  <a:pt x="1403" y="355"/>
                  <a:pt x="1393" y="335"/>
                </a:cubicBezTo>
                <a:cubicBezTo>
                  <a:pt x="1362" y="274"/>
                  <a:pt x="1362" y="274"/>
                  <a:pt x="1362" y="274"/>
                </a:cubicBezTo>
                <a:cubicBezTo>
                  <a:pt x="1407" y="116"/>
                  <a:pt x="1407" y="116"/>
                  <a:pt x="1407" y="116"/>
                </a:cubicBezTo>
                <a:cubicBezTo>
                  <a:pt x="1409" y="110"/>
                  <a:pt x="1408" y="103"/>
                  <a:pt x="1405" y="98"/>
                </a:cubicBezTo>
                <a:cubicBezTo>
                  <a:pt x="1402" y="92"/>
                  <a:pt x="1396" y="88"/>
                  <a:pt x="1390" y="86"/>
                </a:cubicBezTo>
                <a:cubicBezTo>
                  <a:pt x="1313" y="65"/>
                  <a:pt x="1313" y="65"/>
                  <a:pt x="1313" y="65"/>
                </a:cubicBezTo>
                <a:cubicBezTo>
                  <a:pt x="1300" y="61"/>
                  <a:pt x="1286" y="69"/>
                  <a:pt x="1282" y="82"/>
                </a:cubicBezTo>
                <a:cubicBezTo>
                  <a:pt x="1121" y="652"/>
                  <a:pt x="1121" y="652"/>
                  <a:pt x="1121" y="652"/>
                </a:cubicBezTo>
                <a:cubicBezTo>
                  <a:pt x="1119" y="658"/>
                  <a:pt x="1120" y="665"/>
                  <a:pt x="1123" y="670"/>
                </a:cubicBezTo>
                <a:cubicBezTo>
                  <a:pt x="1126" y="676"/>
                  <a:pt x="1132" y="680"/>
                  <a:pt x="1138" y="682"/>
                </a:cubicBezTo>
                <a:cubicBezTo>
                  <a:pt x="1215" y="703"/>
                  <a:pt x="1215" y="703"/>
                  <a:pt x="1215" y="703"/>
                </a:cubicBezTo>
                <a:cubicBezTo>
                  <a:pt x="1228" y="707"/>
                  <a:pt x="1242" y="699"/>
                  <a:pt x="1246" y="686"/>
                </a:cubicBezTo>
                <a:cubicBezTo>
                  <a:pt x="1280" y="563"/>
                  <a:pt x="1280" y="563"/>
                  <a:pt x="1280" y="563"/>
                </a:cubicBezTo>
                <a:cubicBezTo>
                  <a:pt x="1344" y="528"/>
                  <a:pt x="1344" y="528"/>
                  <a:pt x="1344" y="528"/>
                </a:cubicBezTo>
                <a:cubicBezTo>
                  <a:pt x="1344" y="768"/>
                  <a:pt x="1344" y="768"/>
                  <a:pt x="1344" y="768"/>
                </a:cubicBezTo>
                <a:cubicBezTo>
                  <a:pt x="1248" y="768"/>
                  <a:pt x="1248" y="768"/>
                  <a:pt x="1248" y="768"/>
                </a:cubicBezTo>
                <a:cubicBezTo>
                  <a:pt x="1246" y="768"/>
                  <a:pt x="1244" y="768"/>
                  <a:pt x="1241" y="769"/>
                </a:cubicBezTo>
                <a:cubicBezTo>
                  <a:pt x="1225" y="773"/>
                  <a:pt x="1215" y="788"/>
                  <a:pt x="1218" y="804"/>
                </a:cubicBezTo>
                <a:cubicBezTo>
                  <a:pt x="1220" y="820"/>
                  <a:pt x="1233" y="832"/>
                  <a:pt x="1249" y="832"/>
                </a:cubicBezTo>
                <a:cubicBezTo>
                  <a:pt x="742" y="832"/>
                  <a:pt x="742" y="832"/>
                  <a:pt x="742" y="832"/>
                </a:cubicBezTo>
                <a:cubicBezTo>
                  <a:pt x="721" y="832"/>
                  <a:pt x="704" y="849"/>
                  <a:pt x="704" y="870"/>
                </a:cubicBezTo>
                <a:cubicBezTo>
                  <a:pt x="704" y="922"/>
                  <a:pt x="704" y="922"/>
                  <a:pt x="704" y="922"/>
                </a:cubicBezTo>
                <a:cubicBezTo>
                  <a:pt x="704" y="943"/>
                  <a:pt x="721" y="960"/>
                  <a:pt x="742" y="960"/>
                </a:cubicBezTo>
                <a:cubicBezTo>
                  <a:pt x="1344" y="960"/>
                  <a:pt x="1344" y="960"/>
                  <a:pt x="1344" y="960"/>
                </a:cubicBezTo>
                <a:cubicBezTo>
                  <a:pt x="1344" y="1600"/>
                  <a:pt x="1344" y="1600"/>
                  <a:pt x="1344" y="1600"/>
                </a:cubicBezTo>
                <a:cubicBezTo>
                  <a:pt x="1190" y="1600"/>
                  <a:pt x="1190" y="1600"/>
                  <a:pt x="1190" y="1600"/>
                </a:cubicBezTo>
                <a:cubicBezTo>
                  <a:pt x="1169" y="1600"/>
                  <a:pt x="1152" y="1617"/>
                  <a:pt x="1152" y="1638"/>
                </a:cubicBezTo>
                <a:cubicBezTo>
                  <a:pt x="1152" y="1690"/>
                  <a:pt x="1152" y="1690"/>
                  <a:pt x="1152" y="1690"/>
                </a:cubicBezTo>
                <a:cubicBezTo>
                  <a:pt x="1152" y="1711"/>
                  <a:pt x="1169" y="1728"/>
                  <a:pt x="1190" y="1728"/>
                </a:cubicBezTo>
                <a:cubicBezTo>
                  <a:pt x="1344" y="1728"/>
                  <a:pt x="1344" y="1728"/>
                  <a:pt x="1344" y="1728"/>
                </a:cubicBezTo>
                <a:cubicBezTo>
                  <a:pt x="1562" y="1728"/>
                  <a:pt x="1562" y="1728"/>
                  <a:pt x="1562" y="1728"/>
                </a:cubicBezTo>
                <a:cubicBezTo>
                  <a:pt x="1583" y="1728"/>
                  <a:pt x="1600" y="1711"/>
                  <a:pt x="1600" y="1690"/>
                </a:cubicBezTo>
                <a:cubicBezTo>
                  <a:pt x="1600" y="896"/>
                  <a:pt x="1600" y="896"/>
                  <a:pt x="1600" y="896"/>
                </a:cubicBezTo>
                <a:close/>
                <a:moveTo>
                  <a:pt x="576" y="1280"/>
                </a:moveTo>
                <a:cubicBezTo>
                  <a:pt x="128" y="1280"/>
                  <a:pt x="128" y="1280"/>
                  <a:pt x="128" y="1280"/>
                </a:cubicBezTo>
                <a:cubicBezTo>
                  <a:pt x="128" y="576"/>
                  <a:pt x="128" y="576"/>
                  <a:pt x="128" y="576"/>
                </a:cubicBezTo>
                <a:cubicBezTo>
                  <a:pt x="128" y="541"/>
                  <a:pt x="99" y="512"/>
                  <a:pt x="64" y="512"/>
                </a:cubicBezTo>
                <a:cubicBezTo>
                  <a:pt x="29" y="512"/>
                  <a:pt x="0" y="541"/>
                  <a:pt x="0" y="576"/>
                </a:cubicBezTo>
                <a:cubicBezTo>
                  <a:pt x="0" y="1344"/>
                  <a:pt x="0" y="1344"/>
                  <a:pt x="0" y="1344"/>
                </a:cubicBezTo>
                <a:cubicBezTo>
                  <a:pt x="0" y="1379"/>
                  <a:pt x="29" y="1408"/>
                  <a:pt x="64" y="1408"/>
                </a:cubicBezTo>
                <a:cubicBezTo>
                  <a:pt x="256" y="1408"/>
                  <a:pt x="256" y="1408"/>
                  <a:pt x="256" y="1408"/>
                </a:cubicBezTo>
                <a:cubicBezTo>
                  <a:pt x="256" y="1600"/>
                  <a:pt x="256" y="1600"/>
                  <a:pt x="256" y="1600"/>
                </a:cubicBezTo>
                <a:cubicBezTo>
                  <a:pt x="192" y="1600"/>
                  <a:pt x="192" y="1600"/>
                  <a:pt x="192" y="1600"/>
                </a:cubicBezTo>
                <a:cubicBezTo>
                  <a:pt x="157" y="1600"/>
                  <a:pt x="128" y="1629"/>
                  <a:pt x="128" y="1664"/>
                </a:cubicBezTo>
                <a:cubicBezTo>
                  <a:pt x="128" y="1699"/>
                  <a:pt x="157" y="1728"/>
                  <a:pt x="192" y="1728"/>
                </a:cubicBezTo>
                <a:cubicBezTo>
                  <a:pt x="227" y="1728"/>
                  <a:pt x="256" y="1699"/>
                  <a:pt x="256" y="1664"/>
                </a:cubicBezTo>
                <a:cubicBezTo>
                  <a:pt x="384" y="1664"/>
                  <a:pt x="384" y="1664"/>
                  <a:pt x="384" y="1664"/>
                </a:cubicBezTo>
                <a:cubicBezTo>
                  <a:pt x="384" y="1699"/>
                  <a:pt x="413" y="1728"/>
                  <a:pt x="448" y="1728"/>
                </a:cubicBezTo>
                <a:cubicBezTo>
                  <a:pt x="483" y="1728"/>
                  <a:pt x="512" y="1699"/>
                  <a:pt x="512" y="1664"/>
                </a:cubicBezTo>
                <a:cubicBezTo>
                  <a:pt x="512" y="1629"/>
                  <a:pt x="483" y="1600"/>
                  <a:pt x="448" y="1600"/>
                </a:cubicBezTo>
                <a:cubicBezTo>
                  <a:pt x="384" y="1600"/>
                  <a:pt x="384" y="1600"/>
                  <a:pt x="384" y="1600"/>
                </a:cubicBezTo>
                <a:cubicBezTo>
                  <a:pt x="384" y="1408"/>
                  <a:pt x="384" y="1408"/>
                  <a:pt x="384" y="1408"/>
                </a:cubicBezTo>
                <a:cubicBezTo>
                  <a:pt x="576" y="1408"/>
                  <a:pt x="576" y="1408"/>
                  <a:pt x="576" y="1408"/>
                </a:cubicBezTo>
                <a:cubicBezTo>
                  <a:pt x="611" y="1408"/>
                  <a:pt x="640" y="1379"/>
                  <a:pt x="640" y="1344"/>
                </a:cubicBezTo>
                <a:cubicBezTo>
                  <a:pt x="640" y="1309"/>
                  <a:pt x="611" y="1280"/>
                  <a:pt x="576" y="1280"/>
                </a:cubicBezTo>
                <a:close/>
                <a:moveTo>
                  <a:pt x="960" y="1600"/>
                </a:moveTo>
                <a:cubicBezTo>
                  <a:pt x="896" y="1600"/>
                  <a:pt x="896" y="1600"/>
                  <a:pt x="896" y="1600"/>
                </a:cubicBezTo>
                <a:cubicBezTo>
                  <a:pt x="896" y="1216"/>
                  <a:pt x="896" y="1216"/>
                  <a:pt x="896" y="1216"/>
                </a:cubicBezTo>
                <a:cubicBezTo>
                  <a:pt x="896" y="1184"/>
                  <a:pt x="896" y="1184"/>
                  <a:pt x="896" y="1184"/>
                </a:cubicBezTo>
                <a:cubicBezTo>
                  <a:pt x="896" y="1152"/>
                  <a:pt x="896" y="1152"/>
                  <a:pt x="896" y="1152"/>
                </a:cubicBezTo>
                <a:cubicBezTo>
                  <a:pt x="896" y="1081"/>
                  <a:pt x="839" y="1024"/>
                  <a:pt x="768" y="1024"/>
                </a:cubicBezTo>
                <a:cubicBezTo>
                  <a:pt x="512" y="1024"/>
                  <a:pt x="512" y="1024"/>
                  <a:pt x="512" y="1024"/>
                </a:cubicBezTo>
                <a:cubicBezTo>
                  <a:pt x="512" y="701"/>
                  <a:pt x="512" y="701"/>
                  <a:pt x="512" y="701"/>
                </a:cubicBezTo>
                <a:cubicBezTo>
                  <a:pt x="595" y="753"/>
                  <a:pt x="595" y="753"/>
                  <a:pt x="595" y="753"/>
                </a:cubicBezTo>
                <a:cubicBezTo>
                  <a:pt x="611" y="763"/>
                  <a:pt x="628" y="768"/>
                  <a:pt x="646" y="768"/>
                </a:cubicBezTo>
                <a:cubicBezTo>
                  <a:pt x="864" y="768"/>
                  <a:pt x="864" y="768"/>
                  <a:pt x="864" y="768"/>
                </a:cubicBezTo>
                <a:cubicBezTo>
                  <a:pt x="917" y="768"/>
                  <a:pt x="960" y="725"/>
                  <a:pt x="960" y="672"/>
                </a:cubicBezTo>
                <a:cubicBezTo>
                  <a:pt x="960" y="619"/>
                  <a:pt x="917" y="576"/>
                  <a:pt x="864" y="576"/>
                </a:cubicBezTo>
                <a:cubicBezTo>
                  <a:pt x="674" y="576"/>
                  <a:pt x="674" y="576"/>
                  <a:pt x="674" y="576"/>
                </a:cubicBezTo>
                <a:cubicBezTo>
                  <a:pt x="509" y="477"/>
                  <a:pt x="509" y="477"/>
                  <a:pt x="509" y="477"/>
                </a:cubicBezTo>
                <a:cubicBezTo>
                  <a:pt x="477" y="458"/>
                  <a:pt x="441" y="448"/>
                  <a:pt x="405" y="448"/>
                </a:cubicBezTo>
                <a:cubicBezTo>
                  <a:pt x="320" y="448"/>
                  <a:pt x="320" y="448"/>
                  <a:pt x="320" y="448"/>
                </a:cubicBezTo>
                <a:cubicBezTo>
                  <a:pt x="249" y="448"/>
                  <a:pt x="192" y="505"/>
                  <a:pt x="192" y="576"/>
                </a:cubicBezTo>
                <a:cubicBezTo>
                  <a:pt x="192" y="1088"/>
                  <a:pt x="192" y="1088"/>
                  <a:pt x="192" y="1088"/>
                </a:cubicBezTo>
                <a:cubicBezTo>
                  <a:pt x="192" y="1159"/>
                  <a:pt x="249" y="1216"/>
                  <a:pt x="320" y="1216"/>
                </a:cubicBezTo>
                <a:cubicBezTo>
                  <a:pt x="384" y="1216"/>
                  <a:pt x="384" y="1216"/>
                  <a:pt x="384" y="1216"/>
                </a:cubicBezTo>
                <a:cubicBezTo>
                  <a:pt x="512" y="1216"/>
                  <a:pt x="512" y="1216"/>
                  <a:pt x="512" y="1216"/>
                </a:cubicBezTo>
                <a:cubicBezTo>
                  <a:pt x="704" y="1216"/>
                  <a:pt x="704" y="1216"/>
                  <a:pt x="704" y="1216"/>
                </a:cubicBezTo>
                <a:cubicBezTo>
                  <a:pt x="704" y="1664"/>
                  <a:pt x="704" y="1664"/>
                  <a:pt x="704" y="1664"/>
                </a:cubicBezTo>
                <a:cubicBezTo>
                  <a:pt x="704" y="1699"/>
                  <a:pt x="733" y="1728"/>
                  <a:pt x="768" y="1728"/>
                </a:cubicBezTo>
                <a:cubicBezTo>
                  <a:pt x="960" y="1728"/>
                  <a:pt x="960" y="1728"/>
                  <a:pt x="960" y="1728"/>
                </a:cubicBezTo>
                <a:cubicBezTo>
                  <a:pt x="995" y="1728"/>
                  <a:pt x="1024" y="1699"/>
                  <a:pt x="1024" y="1664"/>
                </a:cubicBezTo>
                <a:cubicBezTo>
                  <a:pt x="1024" y="1629"/>
                  <a:pt x="995" y="1600"/>
                  <a:pt x="960" y="1600"/>
                </a:cubicBezTo>
                <a:close/>
              </a:path>
            </a:pathLst>
          </a:custGeom>
          <a:solidFill>
            <a:srgbClr val="FFFFFF"/>
          </a:solidFill>
          <a:ln>
            <a:noFill/>
          </a:ln>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72C6"/>
              </a:solidFill>
              <a:effectLst/>
              <a:uLnTx/>
              <a:uFillTx/>
            </a:endParaRPr>
          </a:p>
        </p:txBody>
      </p:sp>
      <p:sp>
        <p:nvSpPr>
          <p:cNvPr id="113" name="Oval 112"/>
          <p:cNvSpPr/>
          <p:nvPr/>
        </p:nvSpPr>
        <p:spPr bwMode="auto">
          <a:xfrm>
            <a:off x="807817" y="1615725"/>
            <a:ext cx="719217" cy="719216"/>
          </a:xfrm>
          <a:prstGeom prst="ellipse">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defRPr/>
            </a:pPr>
            <a:endParaRPr lang="en-US" sz="2200" kern="0" dirty="0" err="1">
              <a:solidFill>
                <a:schemeClr val="accent1"/>
              </a:solidFill>
              <a:latin typeface="Segoe UI"/>
              <a:ea typeface="Segoe UI" pitchFamily="34" charset="0"/>
              <a:cs typeface="Segoe UI" pitchFamily="34" charset="0"/>
            </a:endParaRPr>
          </a:p>
        </p:txBody>
      </p:sp>
      <p:sp>
        <p:nvSpPr>
          <p:cNvPr id="114" name="Freeform 113"/>
          <p:cNvSpPr>
            <a:spLocks noChangeAspect="1" noEditPoints="1"/>
          </p:cNvSpPr>
          <p:nvPr/>
        </p:nvSpPr>
        <p:spPr bwMode="auto">
          <a:xfrm>
            <a:off x="940871" y="1787808"/>
            <a:ext cx="453109" cy="375050"/>
          </a:xfrm>
          <a:custGeom>
            <a:avLst/>
            <a:gdLst>
              <a:gd name="T0" fmla="*/ 363 w 400"/>
              <a:gd name="T1" fmla="*/ 109 h 330"/>
              <a:gd name="T2" fmla="*/ 340 w 400"/>
              <a:gd name="T3" fmla="*/ 131 h 330"/>
              <a:gd name="T4" fmla="*/ 363 w 400"/>
              <a:gd name="T5" fmla="*/ 154 h 330"/>
              <a:gd name="T6" fmla="*/ 385 w 400"/>
              <a:gd name="T7" fmla="*/ 131 h 330"/>
              <a:gd name="T8" fmla="*/ 363 w 400"/>
              <a:gd name="T9" fmla="*/ 109 h 330"/>
              <a:gd name="T10" fmla="*/ 37 w 400"/>
              <a:gd name="T11" fmla="*/ 109 h 330"/>
              <a:gd name="T12" fmla="*/ 15 w 400"/>
              <a:gd name="T13" fmla="*/ 131 h 330"/>
              <a:gd name="T14" fmla="*/ 37 w 400"/>
              <a:gd name="T15" fmla="*/ 154 h 330"/>
              <a:gd name="T16" fmla="*/ 60 w 400"/>
              <a:gd name="T17" fmla="*/ 131 h 330"/>
              <a:gd name="T18" fmla="*/ 37 w 400"/>
              <a:gd name="T19" fmla="*/ 109 h 330"/>
              <a:gd name="T20" fmla="*/ 295 w 400"/>
              <a:gd name="T21" fmla="*/ 67 h 330"/>
              <a:gd name="T22" fmla="*/ 262 w 400"/>
              <a:gd name="T23" fmla="*/ 101 h 330"/>
              <a:gd name="T24" fmla="*/ 295 w 400"/>
              <a:gd name="T25" fmla="*/ 135 h 330"/>
              <a:gd name="T26" fmla="*/ 329 w 400"/>
              <a:gd name="T27" fmla="*/ 101 h 330"/>
              <a:gd name="T28" fmla="*/ 295 w 400"/>
              <a:gd name="T29" fmla="*/ 67 h 330"/>
              <a:gd name="T30" fmla="*/ 400 w 400"/>
              <a:gd name="T31" fmla="*/ 272 h 330"/>
              <a:gd name="T32" fmla="*/ 362 w 400"/>
              <a:gd name="T33" fmla="*/ 272 h 330"/>
              <a:gd name="T34" fmla="*/ 362 w 400"/>
              <a:gd name="T35" fmla="*/ 202 h 330"/>
              <a:gd name="T36" fmla="*/ 352 w 400"/>
              <a:gd name="T37" fmla="*/ 169 h 330"/>
              <a:gd name="T38" fmla="*/ 363 w 400"/>
              <a:gd name="T39" fmla="*/ 167 h 330"/>
              <a:gd name="T40" fmla="*/ 400 w 400"/>
              <a:gd name="T41" fmla="*/ 204 h 330"/>
              <a:gd name="T42" fmla="*/ 400 w 400"/>
              <a:gd name="T43" fmla="*/ 272 h 330"/>
              <a:gd name="T44" fmla="*/ 105 w 400"/>
              <a:gd name="T45" fmla="*/ 67 h 330"/>
              <a:gd name="T46" fmla="*/ 71 w 400"/>
              <a:gd name="T47" fmla="*/ 101 h 330"/>
              <a:gd name="T48" fmla="*/ 105 w 400"/>
              <a:gd name="T49" fmla="*/ 135 h 330"/>
              <a:gd name="T50" fmla="*/ 138 w 400"/>
              <a:gd name="T51" fmla="*/ 101 h 330"/>
              <a:gd name="T52" fmla="*/ 105 w 400"/>
              <a:gd name="T53" fmla="*/ 67 h 330"/>
              <a:gd name="T54" fmla="*/ 37 w 400"/>
              <a:gd name="T55" fmla="*/ 167 h 330"/>
              <a:gd name="T56" fmla="*/ 48 w 400"/>
              <a:gd name="T57" fmla="*/ 169 h 330"/>
              <a:gd name="T58" fmla="*/ 38 w 400"/>
              <a:gd name="T59" fmla="*/ 202 h 330"/>
              <a:gd name="T60" fmla="*/ 38 w 400"/>
              <a:gd name="T61" fmla="*/ 272 h 330"/>
              <a:gd name="T62" fmla="*/ 0 w 400"/>
              <a:gd name="T63" fmla="*/ 272 h 330"/>
              <a:gd name="T64" fmla="*/ 0 w 400"/>
              <a:gd name="T65" fmla="*/ 204 h 330"/>
              <a:gd name="T66" fmla="*/ 37 w 400"/>
              <a:gd name="T67" fmla="*/ 167 h 330"/>
              <a:gd name="T68" fmla="*/ 200 w 400"/>
              <a:gd name="T69" fmla="*/ 0 h 330"/>
              <a:gd name="T70" fmla="*/ 150 w 400"/>
              <a:gd name="T71" fmla="*/ 50 h 330"/>
              <a:gd name="T72" fmla="*/ 200 w 400"/>
              <a:gd name="T73" fmla="*/ 100 h 330"/>
              <a:gd name="T74" fmla="*/ 250 w 400"/>
              <a:gd name="T75" fmla="*/ 50 h 330"/>
              <a:gd name="T76" fmla="*/ 200 w 400"/>
              <a:gd name="T77" fmla="*/ 0 h 330"/>
              <a:gd name="T78" fmla="*/ 349 w 400"/>
              <a:gd name="T79" fmla="*/ 299 h 330"/>
              <a:gd name="T80" fmla="*/ 290 w 400"/>
              <a:gd name="T81" fmla="*/ 299 h 330"/>
              <a:gd name="T82" fmla="*/ 290 w 400"/>
              <a:gd name="T83" fmla="*/ 191 h 330"/>
              <a:gd name="T84" fmla="*/ 280 w 400"/>
              <a:gd name="T85" fmla="*/ 150 h 330"/>
              <a:gd name="T86" fmla="*/ 295 w 400"/>
              <a:gd name="T87" fmla="*/ 148 h 330"/>
              <a:gd name="T88" fmla="*/ 349 w 400"/>
              <a:gd name="T89" fmla="*/ 202 h 330"/>
              <a:gd name="T90" fmla="*/ 349 w 400"/>
              <a:gd name="T91" fmla="*/ 299 h 330"/>
              <a:gd name="T92" fmla="*/ 110 w 400"/>
              <a:gd name="T93" fmla="*/ 191 h 330"/>
              <a:gd name="T94" fmla="*/ 110 w 400"/>
              <a:gd name="T95" fmla="*/ 299 h 330"/>
              <a:gd name="T96" fmla="*/ 51 w 400"/>
              <a:gd name="T97" fmla="*/ 299 h 330"/>
              <a:gd name="T98" fmla="*/ 51 w 400"/>
              <a:gd name="T99" fmla="*/ 202 h 330"/>
              <a:gd name="T100" fmla="*/ 105 w 400"/>
              <a:gd name="T101" fmla="*/ 148 h 330"/>
              <a:gd name="T102" fmla="*/ 120 w 400"/>
              <a:gd name="T103" fmla="*/ 150 h 330"/>
              <a:gd name="T104" fmla="*/ 110 w 400"/>
              <a:gd name="T105" fmla="*/ 191 h 330"/>
              <a:gd name="T106" fmla="*/ 122 w 400"/>
              <a:gd name="T107" fmla="*/ 330 h 330"/>
              <a:gd name="T108" fmla="*/ 278 w 400"/>
              <a:gd name="T109" fmla="*/ 330 h 330"/>
              <a:gd name="T110" fmla="*/ 278 w 400"/>
              <a:gd name="T111" fmla="*/ 191 h 330"/>
              <a:gd name="T112" fmla="*/ 200 w 400"/>
              <a:gd name="T113" fmla="*/ 113 h 330"/>
              <a:gd name="T114" fmla="*/ 122 w 400"/>
              <a:gd name="T115" fmla="*/ 191 h 330"/>
              <a:gd name="T116" fmla="*/ 122 w 400"/>
              <a:gd name="T11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 h="330">
                <a:moveTo>
                  <a:pt x="363" y="109"/>
                </a:moveTo>
                <a:cubicBezTo>
                  <a:pt x="350" y="109"/>
                  <a:pt x="340" y="119"/>
                  <a:pt x="340" y="131"/>
                </a:cubicBezTo>
                <a:cubicBezTo>
                  <a:pt x="340" y="144"/>
                  <a:pt x="350" y="154"/>
                  <a:pt x="363" y="154"/>
                </a:cubicBezTo>
                <a:cubicBezTo>
                  <a:pt x="375" y="154"/>
                  <a:pt x="385" y="144"/>
                  <a:pt x="385" y="131"/>
                </a:cubicBezTo>
                <a:cubicBezTo>
                  <a:pt x="385" y="119"/>
                  <a:pt x="375" y="109"/>
                  <a:pt x="363" y="109"/>
                </a:cubicBezTo>
                <a:close/>
                <a:moveTo>
                  <a:pt x="37" y="109"/>
                </a:moveTo>
                <a:cubicBezTo>
                  <a:pt x="25" y="109"/>
                  <a:pt x="15" y="119"/>
                  <a:pt x="15" y="131"/>
                </a:cubicBezTo>
                <a:cubicBezTo>
                  <a:pt x="15" y="144"/>
                  <a:pt x="25" y="154"/>
                  <a:pt x="37" y="154"/>
                </a:cubicBezTo>
                <a:cubicBezTo>
                  <a:pt x="50" y="154"/>
                  <a:pt x="60" y="144"/>
                  <a:pt x="60" y="131"/>
                </a:cubicBezTo>
                <a:cubicBezTo>
                  <a:pt x="60" y="119"/>
                  <a:pt x="50" y="109"/>
                  <a:pt x="37" y="109"/>
                </a:cubicBezTo>
                <a:close/>
                <a:moveTo>
                  <a:pt x="295" y="67"/>
                </a:moveTo>
                <a:cubicBezTo>
                  <a:pt x="277" y="67"/>
                  <a:pt x="262" y="83"/>
                  <a:pt x="262" y="101"/>
                </a:cubicBezTo>
                <a:cubicBezTo>
                  <a:pt x="262" y="120"/>
                  <a:pt x="277" y="135"/>
                  <a:pt x="295" y="135"/>
                </a:cubicBezTo>
                <a:cubicBezTo>
                  <a:pt x="314" y="135"/>
                  <a:pt x="329" y="120"/>
                  <a:pt x="329" y="101"/>
                </a:cubicBezTo>
                <a:cubicBezTo>
                  <a:pt x="329" y="83"/>
                  <a:pt x="314" y="67"/>
                  <a:pt x="295" y="67"/>
                </a:cubicBezTo>
                <a:close/>
                <a:moveTo>
                  <a:pt x="400" y="272"/>
                </a:moveTo>
                <a:cubicBezTo>
                  <a:pt x="362" y="272"/>
                  <a:pt x="362" y="272"/>
                  <a:pt x="362" y="272"/>
                </a:cubicBezTo>
                <a:cubicBezTo>
                  <a:pt x="362" y="202"/>
                  <a:pt x="362" y="202"/>
                  <a:pt x="362" y="202"/>
                </a:cubicBezTo>
                <a:cubicBezTo>
                  <a:pt x="362" y="190"/>
                  <a:pt x="358" y="178"/>
                  <a:pt x="352" y="169"/>
                </a:cubicBezTo>
                <a:cubicBezTo>
                  <a:pt x="356" y="168"/>
                  <a:pt x="359" y="167"/>
                  <a:pt x="363" y="167"/>
                </a:cubicBezTo>
                <a:cubicBezTo>
                  <a:pt x="383" y="167"/>
                  <a:pt x="400" y="184"/>
                  <a:pt x="400" y="204"/>
                </a:cubicBezTo>
                <a:lnTo>
                  <a:pt x="400" y="272"/>
                </a:lnTo>
                <a:close/>
                <a:moveTo>
                  <a:pt x="105" y="67"/>
                </a:moveTo>
                <a:cubicBezTo>
                  <a:pt x="86" y="67"/>
                  <a:pt x="71" y="83"/>
                  <a:pt x="71" y="101"/>
                </a:cubicBezTo>
                <a:cubicBezTo>
                  <a:pt x="71" y="120"/>
                  <a:pt x="86" y="135"/>
                  <a:pt x="105" y="135"/>
                </a:cubicBezTo>
                <a:cubicBezTo>
                  <a:pt x="123" y="135"/>
                  <a:pt x="138" y="120"/>
                  <a:pt x="138" y="101"/>
                </a:cubicBezTo>
                <a:cubicBezTo>
                  <a:pt x="138" y="83"/>
                  <a:pt x="123" y="67"/>
                  <a:pt x="105" y="67"/>
                </a:cubicBezTo>
                <a:close/>
                <a:moveTo>
                  <a:pt x="37" y="167"/>
                </a:moveTo>
                <a:cubicBezTo>
                  <a:pt x="41" y="167"/>
                  <a:pt x="44" y="168"/>
                  <a:pt x="48" y="169"/>
                </a:cubicBezTo>
                <a:cubicBezTo>
                  <a:pt x="42" y="178"/>
                  <a:pt x="38" y="190"/>
                  <a:pt x="38" y="202"/>
                </a:cubicBezTo>
                <a:cubicBezTo>
                  <a:pt x="38" y="272"/>
                  <a:pt x="38" y="272"/>
                  <a:pt x="38" y="272"/>
                </a:cubicBezTo>
                <a:cubicBezTo>
                  <a:pt x="0" y="272"/>
                  <a:pt x="0" y="272"/>
                  <a:pt x="0" y="272"/>
                </a:cubicBezTo>
                <a:cubicBezTo>
                  <a:pt x="0" y="204"/>
                  <a:pt x="0" y="204"/>
                  <a:pt x="0" y="204"/>
                </a:cubicBezTo>
                <a:cubicBezTo>
                  <a:pt x="0" y="184"/>
                  <a:pt x="17" y="167"/>
                  <a:pt x="37" y="167"/>
                </a:cubicBezTo>
                <a:close/>
                <a:moveTo>
                  <a:pt x="200" y="0"/>
                </a:moveTo>
                <a:cubicBezTo>
                  <a:pt x="173" y="0"/>
                  <a:pt x="150" y="22"/>
                  <a:pt x="150" y="50"/>
                </a:cubicBezTo>
                <a:cubicBezTo>
                  <a:pt x="150" y="77"/>
                  <a:pt x="173" y="100"/>
                  <a:pt x="200" y="100"/>
                </a:cubicBezTo>
                <a:cubicBezTo>
                  <a:pt x="227" y="100"/>
                  <a:pt x="250" y="77"/>
                  <a:pt x="250" y="50"/>
                </a:cubicBezTo>
                <a:cubicBezTo>
                  <a:pt x="250" y="22"/>
                  <a:pt x="227" y="0"/>
                  <a:pt x="200" y="0"/>
                </a:cubicBezTo>
                <a:close/>
                <a:moveTo>
                  <a:pt x="349" y="299"/>
                </a:moveTo>
                <a:cubicBezTo>
                  <a:pt x="290" y="299"/>
                  <a:pt x="290" y="299"/>
                  <a:pt x="290" y="299"/>
                </a:cubicBezTo>
                <a:cubicBezTo>
                  <a:pt x="290" y="191"/>
                  <a:pt x="290" y="191"/>
                  <a:pt x="290" y="191"/>
                </a:cubicBezTo>
                <a:cubicBezTo>
                  <a:pt x="290" y="176"/>
                  <a:pt x="287" y="163"/>
                  <a:pt x="280" y="150"/>
                </a:cubicBezTo>
                <a:cubicBezTo>
                  <a:pt x="285" y="149"/>
                  <a:pt x="290" y="148"/>
                  <a:pt x="295" y="148"/>
                </a:cubicBezTo>
                <a:cubicBezTo>
                  <a:pt x="325" y="148"/>
                  <a:pt x="349" y="172"/>
                  <a:pt x="349" y="202"/>
                </a:cubicBezTo>
                <a:lnTo>
                  <a:pt x="349" y="299"/>
                </a:lnTo>
                <a:close/>
                <a:moveTo>
                  <a:pt x="110" y="191"/>
                </a:moveTo>
                <a:cubicBezTo>
                  <a:pt x="110" y="299"/>
                  <a:pt x="110" y="299"/>
                  <a:pt x="110" y="299"/>
                </a:cubicBezTo>
                <a:cubicBezTo>
                  <a:pt x="51" y="299"/>
                  <a:pt x="51" y="299"/>
                  <a:pt x="51" y="299"/>
                </a:cubicBezTo>
                <a:cubicBezTo>
                  <a:pt x="51" y="202"/>
                  <a:pt x="51" y="202"/>
                  <a:pt x="51" y="202"/>
                </a:cubicBezTo>
                <a:cubicBezTo>
                  <a:pt x="51" y="172"/>
                  <a:pt x="75" y="148"/>
                  <a:pt x="105" y="148"/>
                </a:cubicBezTo>
                <a:cubicBezTo>
                  <a:pt x="110" y="148"/>
                  <a:pt x="115" y="149"/>
                  <a:pt x="120" y="150"/>
                </a:cubicBezTo>
                <a:cubicBezTo>
                  <a:pt x="113" y="163"/>
                  <a:pt x="110" y="176"/>
                  <a:pt x="110" y="191"/>
                </a:cubicBezTo>
                <a:close/>
                <a:moveTo>
                  <a:pt x="122" y="330"/>
                </a:moveTo>
                <a:cubicBezTo>
                  <a:pt x="278" y="330"/>
                  <a:pt x="278" y="330"/>
                  <a:pt x="278" y="330"/>
                </a:cubicBezTo>
                <a:cubicBezTo>
                  <a:pt x="278" y="191"/>
                  <a:pt x="278" y="191"/>
                  <a:pt x="278" y="191"/>
                </a:cubicBezTo>
                <a:cubicBezTo>
                  <a:pt x="278" y="148"/>
                  <a:pt x="243" y="113"/>
                  <a:pt x="200" y="113"/>
                </a:cubicBezTo>
                <a:cubicBezTo>
                  <a:pt x="157" y="113"/>
                  <a:pt x="122" y="148"/>
                  <a:pt x="122" y="191"/>
                </a:cubicBezTo>
                <a:lnTo>
                  <a:pt x="122" y="330"/>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63">
              <a:defRPr/>
            </a:pPr>
            <a:endParaRPr lang="en-US" sz="2200" kern="0">
              <a:solidFill>
                <a:schemeClr val="accent1"/>
              </a:solidFill>
              <a:latin typeface="Segoe UI"/>
            </a:endParaRPr>
          </a:p>
        </p:txBody>
      </p:sp>
      <p:grpSp>
        <p:nvGrpSpPr>
          <p:cNvPr id="221" name="Group 220"/>
          <p:cNvGrpSpPr/>
          <p:nvPr/>
        </p:nvGrpSpPr>
        <p:grpSpPr>
          <a:xfrm>
            <a:off x="1298556" y="3696347"/>
            <a:ext cx="3945892" cy="1671297"/>
            <a:chOff x="865037" y="3483668"/>
            <a:chExt cx="3945892" cy="1671297"/>
          </a:xfrm>
        </p:grpSpPr>
        <p:grpSp>
          <p:nvGrpSpPr>
            <p:cNvPr id="222" name="Group 221"/>
            <p:cNvGrpSpPr/>
            <p:nvPr/>
          </p:nvGrpSpPr>
          <p:grpSpPr>
            <a:xfrm>
              <a:off x="2666914" y="4347263"/>
              <a:ext cx="719742" cy="807702"/>
              <a:chOff x="2304394" y="2806764"/>
              <a:chExt cx="203894" cy="228812"/>
            </a:xfrm>
            <a:solidFill>
              <a:srgbClr val="002060"/>
            </a:solidFill>
          </p:grpSpPr>
          <p:sp>
            <p:nvSpPr>
              <p:cNvPr id="261"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2"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3"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23" name="Group 222"/>
            <p:cNvGrpSpPr/>
            <p:nvPr/>
          </p:nvGrpSpPr>
          <p:grpSpPr>
            <a:xfrm>
              <a:off x="3523198" y="3483668"/>
              <a:ext cx="611150" cy="685839"/>
              <a:chOff x="2304394" y="2806764"/>
              <a:chExt cx="203894" cy="228812"/>
            </a:xfrm>
            <a:solidFill>
              <a:srgbClr val="002060"/>
            </a:solidFill>
          </p:grpSpPr>
          <p:sp>
            <p:nvSpPr>
              <p:cNvPr id="258"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9"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60"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24" name="Group 223"/>
            <p:cNvGrpSpPr/>
            <p:nvPr/>
          </p:nvGrpSpPr>
          <p:grpSpPr>
            <a:xfrm>
              <a:off x="865037" y="4158394"/>
              <a:ext cx="441168" cy="495083"/>
              <a:chOff x="2304394" y="2806764"/>
              <a:chExt cx="203894" cy="228812"/>
            </a:xfrm>
            <a:solidFill>
              <a:srgbClr val="002060"/>
            </a:solidFill>
          </p:grpSpPr>
          <p:sp>
            <p:nvSpPr>
              <p:cNvPr id="25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25" name="Group 224"/>
            <p:cNvGrpSpPr/>
            <p:nvPr/>
          </p:nvGrpSpPr>
          <p:grpSpPr>
            <a:xfrm>
              <a:off x="1600227" y="3498470"/>
              <a:ext cx="590797" cy="662999"/>
              <a:chOff x="2304394" y="2806764"/>
              <a:chExt cx="203894" cy="228812"/>
            </a:xfrm>
            <a:solidFill>
              <a:srgbClr val="002060"/>
            </a:solidFill>
          </p:grpSpPr>
          <p:sp>
            <p:nvSpPr>
              <p:cNvPr id="25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27" name="Group 226"/>
            <p:cNvGrpSpPr/>
            <p:nvPr/>
          </p:nvGrpSpPr>
          <p:grpSpPr>
            <a:xfrm>
              <a:off x="4022221" y="4501185"/>
              <a:ext cx="409703" cy="459774"/>
              <a:chOff x="2304394" y="2806764"/>
              <a:chExt cx="203894" cy="228812"/>
            </a:xfrm>
            <a:solidFill>
              <a:srgbClr val="002060"/>
            </a:solidFill>
          </p:grpSpPr>
          <p:sp>
            <p:nvSpPr>
              <p:cNvPr id="249"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0"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51"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28" name="Group 227"/>
            <p:cNvGrpSpPr/>
            <p:nvPr/>
          </p:nvGrpSpPr>
          <p:grpSpPr>
            <a:xfrm>
              <a:off x="1967317" y="4631764"/>
              <a:ext cx="297262" cy="333591"/>
              <a:chOff x="2304394" y="2806764"/>
              <a:chExt cx="203894" cy="228812"/>
            </a:xfrm>
            <a:solidFill>
              <a:srgbClr val="002060"/>
            </a:solidFill>
          </p:grpSpPr>
          <p:sp>
            <p:nvSpPr>
              <p:cNvPr id="24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4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4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29" name="Group 228"/>
            <p:cNvGrpSpPr/>
            <p:nvPr/>
          </p:nvGrpSpPr>
          <p:grpSpPr>
            <a:xfrm>
              <a:off x="2738671" y="3693425"/>
              <a:ext cx="279578" cy="313745"/>
              <a:chOff x="2304394" y="2806764"/>
              <a:chExt cx="203894" cy="228812"/>
            </a:xfrm>
            <a:solidFill>
              <a:srgbClr val="002060"/>
            </a:solidFill>
          </p:grpSpPr>
          <p:sp>
            <p:nvSpPr>
              <p:cNvPr id="243"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44"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45"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233" name="Group 232"/>
            <p:cNvGrpSpPr/>
            <p:nvPr/>
          </p:nvGrpSpPr>
          <p:grpSpPr>
            <a:xfrm>
              <a:off x="4671140" y="4121894"/>
              <a:ext cx="139789" cy="156873"/>
              <a:chOff x="2304394" y="2806764"/>
              <a:chExt cx="203894" cy="228812"/>
            </a:xfrm>
            <a:solidFill>
              <a:srgbClr val="002060"/>
            </a:solidFill>
          </p:grpSpPr>
          <p:sp>
            <p:nvSpPr>
              <p:cNvPr id="23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3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240"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sp>
        <p:nvSpPr>
          <p:cNvPr id="312" name="Oval 311"/>
          <p:cNvSpPr/>
          <p:nvPr/>
        </p:nvSpPr>
        <p:spPr bwMode="auto">
          <a:xfrm>
            <a:off x="8235447" y="3595713"/>
            <a:ext cx="1876588" cy="1876588"/>
          </a:xfrm>
          <a:prstGeom prst="ellipse">
            <a:avLst/>
          </a:prstGeom>
          <a:solidFill>
            <a:srgbClr val="00188F"/>
          </a:solidFill>
          <a:ln w="762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nvGrpSpPr>
          <p:cNvPr id="313" name="Group 312"/>
          <p:cNvGrpSpPr/>
          <p:nvPr/>
        </p:nvGrpSpPr>
        <p:grpSpPr>
          <a:xfrm>
            <a:off x="8534700" y="3907851"/>
            <a:ext cx="1251627" cy="1251627"/>
            <a:chOff x="5597609" y="4540515"/>
            <a:chExt cx="1251627" cy="1251627"/>
          </a:xfrm>
        </p:grpSpPr>
        <p:grpSp>
          <p:nvGrpSpPr>
            <p:cNvPr id="314" name="Group 313"/>
            <p:cNvGrpSpPr/>
            <p:nvPr/>
          </p:nvGrpSpPr>
          <p:grpSpPr>
            <a:xfrm>
              <a:off x="5597609" y="4540515"/>
              <a:ext cx="1251627" cy="1251627"/>
              <a:chOff x="2401519" y="3796294"/>
              <a:chExt cx="1251627" cy="1251627"/>
            </a:xfrm>
          </p:grpSpPr>
          <p:sp>
            <p:nvSpPr>
              <p:cNvPr id="351" name="Rectangle 350"/>
              <p:cNvSpPr/>
              <p:nvPr/>
            </p:nvSpPr>
            <p:spPr bwMode="auto">
              <a:xfrm>
                <a:off x="2408208" y="3803325"/>
                <a:ext cx="1238250" cy="1238250"/>
              </a:xfrm>
              <a:prstGeom prst="rect">
                <a:avLst/>
              </a:prstGeom>
              <a:solidFill>
                <a:srgbClr val="0072C6">
                  <a:lumMod val="75000"/>
                </a:srgbClr>
              </a:solidFill>
              <a:ln w="381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a:ea typeface="Segoe UI" pitchFamily="34" charset="0"/>
                  <a:cs typeface="Segoe UI" pitchFamily="34" charset="0"/>
                </a:endParaRPr>
              </a:p>
            </p:txBody>
          </p:sp>
          <p:grpSp>
            <p:nvGrpSpPr>
              <p:cNvPr id="352" name="Group 351"/>
              <p:cNvGrpSpPr/>
              <p:nvPr/>
            </p:nvGrpSpPr>
            <p:grpSpPr>
              <a:xfrm rot="5400000">
                <a:off x="2826165" y="3789948"/>
                <a:ext cx="402336" cy="1251627"/>
                <a:chOff x="2838275" y="3789948"/>
                <a:chExt cx="402336" cy="1194231"/>
              </a:xfrm>
            </p:grpSpPr>
            <p:cxnSp>
              <p:nvCxnSpPr>
                <p:cNvPr id="356" name="Straight Connector 355"/>
                <p:cNvCxnSpPr/>
                <p:nvPr/>
              </p:nvCxnSpPr>
              <p:spPr>
                <a:xfrm>
                  <a:off x="2838275" y="3789948"/>
                  <a:ext cx="0" cy="1194231"/>
                </a:xfrm>
                <a:prstGeom prst="line">
                  <a:avLst/>
                </a:prstGeom>
                <a:noFill/>
                <a:ln w="38100" cap="flat" cmpd="sng" algn="ctr">
                  <a:solidFill>
                    <a:srgbClr val="FFFFFF"/>
                  </a:solidFill>
                  <a:prstDash val="solid"/>
                  <a:headEnd type="none"/>
                  <a:tailEnd type="none"/>
                </a:ln>
                <a:effectLst/>
              </p:spPr>
            </p:cxnSp>
            <p:cxnSp>
              <p:nvCxnSpPr>
                <p:cNvPr id="357" name="Straight Connector 356"/>
                <p:cNvCxnSpPr/>
                <p:nvPr/>
              </p:nvCxnSpPr>
              <p:spPr>
                <a:xfrm>
                  <a:off x="3240611" y="3789948"/>
                  <a:ext cx="0" cy="1194231"/>
                </a:xfrm>
                <a:prstGeom prst="line">
                  <a:avLst/>
                </a:prstGeom>
                <a:noFill/>
                <a:ln w="38100" cap="flat" cmpd="sng" algn="ctr">
                  <a:solidFill>
                    <a:srgbClr val="FFFFFF"/>
                  </a:solidFill>
                  <a:prstDash val="solid"/>
                  <a:headEnd type="none"/>
                  <a:tailEnd type="none"/>
                </a:ln>
                <a:effectLst/>
              </p:spPr>
            </p:cxnSp>
          </p:grpSp>
          <p:grpSp>
            <p:nvGrpSpPr>
              <p:cNvPr id="353" name="Group 352"/>
              <p:cNvGrpSpPr/>
              <p:nvPr/>
            </p:nvGrpSpPr>
            <p:grpSpPr>
              <a:xfrm>
                <a:off x="2826165" y="3796294"/>
                <a:ext cx="402336" cy="1251627"/>
                <a:chOff x="2838275" y="3789948"/>
                <a:chExt cx="402336" cy="1194231"/>
              </a:xfrm>
            </p:grpSpPr>
            <p:cxnSp>
              <p:nvCxnSpPr>
                <p:cNvPr id="354" name="Straight Connector 353"/>
                <p:cNvCxnSpPr/>
                <p:nvPr/>
              </p:nvCxnSpPr>
              <p:spPr>
                <a:xfrm>
                  <a:off x="2838275" y="3789948"/>
                  <a:ext cx="0" cy="1194231"/>
                </a:xfrm>
                <a:prstGeom prst="line">
                  <a:avLst/>
                </a:prstGeom>
                <a:noFill/>
                <a:ln w="38100" cap="flat" cmpd="sng" algn="ctr">
                  <a:solidFill>
                    <a:srgbClr val="FFFFFF"/>
                  </a:solidFill>
                  <a:prstDash val="solid"/>
                  <a:headEnd type="none"/>
                  <a:tailEnd type="none"/>
                </a:ln>
                <a:effectLst/>
              </p:spPr>
            </p:cxnSp>
            <p:cxnSp>
              <p:nvCxnSpPr>
                <p:cNvPr id="355" name="Straight Connector 354"/>
                <p:cNvCxnSpPr/>
                <p:nvPr/>
              </p:nvCxnSpPr>
              <p:spPr>
                <a:xfrm>
                  <a:off x="3240611" y="3789948"/>
                  <a:ext cx="0" cy="1194231"/>
                </a:xfrm>
                <a:prstGeom prst="line">
                  <a:avLst/>
                </a:prstGeom>
                <a:noFill/>
                <a:ln w="38100" cap="flat" cmpd="sng" algn="ctr">
                  <a:solidFill>
                    <a:srgbClr val="FFFFFF"/>
                  </a:solidFill>
                  <a:prstDash val="solid"/>
                  <a:headEnd type="none"/>
                  <a:tailEnd type="none"/>
                </a:ln>
                <a:effectLst/>
              </p:spPr>
            </p:cxnSp>
          </p:grpSp>
        </p:grpSp>
        <p:grpSp>
          <p:nvGrpSpPr>
            <p:cNvPr id="315" name="Group 314"/>
            <p:cNvGrpSpPr/>
            <p:nvPr/>
          </p:nvGrpSpPr>
          <p:grpSpPr>
            <a:xfrm>
              <a:off x="5724052" y="4643365"/>
              <a:ext cx="195714" cy="219632"/>
              <a:chOff x="2304394" y="2806764"/>
              <a:chExt cx="203894" cy="228812"/>
            </a:xfrm>
            <a:solidFill>
              <a:srgbClr val="002060"/>
            </a:solidFill>
          </p:grpSpPr>
          <p:sp>
            <p:nvSpPr>
              <p:cNvPr id="348"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9"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50"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16" name="Group 315"/>
            <p:cNvGrpSpPr/>
            <p:nvPr/>
          </p:nvGrpSpPr>
          <p:grpSpPr>
            <a:xfrm>
              <a:off x="6136165" y="4643365"/>
              <a:ext cx="195714" cy="219632"/>
              <a:chOff x="2304394" y="2806764"/>
              <a:chExt cx="203894" cy="228812"/>
            </a:xfrm>
            <a:solidFill>
              <a:srgbClr val="002060"/>
            </a:solidFill>
          </p:grpSpPr>
          <p:sp>
            <p:nvSpPr>
              <p:cNvPr id="345"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6"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7"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17" name="Group 316"/>
            <p:cNvGrpSpPr/>
            <p:nvPr/>
          </p:nvGrpSpPr>
          <p:grpSpPr>
            <a:xfrm>
              <a:off x="6546940" y="4643365"/>
              <a:ext cx="195714" cy="219632"/>
              <a:chOff x="2304394" y="2806764"/>
              <a:chExt cx="203894" cy="228812"/>
            </a:xfrm>
            <a:solidFill>
              <a:srgbClr val="002060"/>
            </a:solidFill>
          </p:grpSpPr>
          <p:sp>
            <p:nvSpPr>
              <p:cNvPr id="342"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3"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4"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18" name="Group 317"/>
            <p:cNvGrpSpPr/>
            <p:nvPr/>
          </p:nvGrpSpPr>
          <p:grpSpPr>
            <a:xfrm>
              <a:off x="5724052" y="5034876"/>
              <a:ext cx="195714" cy="219632"/>
              <a:chOff x="2304394" y="2806764"/>
              <a:chExt cx="203894" cy="228812"/>
            </a:xfrm>
            <a:solidFill>
              <a:srgbClr val="002060"/>
            </a:solidFill>
          </p:grpSpPr>
          <p:sp>
            <p:nvSpPr>
              <p:cNvPr id="339"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0"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41"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19" name="Group 318"/>
            <p:cNvGrpSpPr/>
            <p:nvPr/>
          </p:nvGrpSpPr>
          <p:grpSpPr>
            <a:xfrm>
              <a:off x="6136165" y="5034876"/>
              <a:ext cx="195714" cy="219632"/>
              <a:chOff x="2304394" y="2806764"/>
              <a:chExt cx="203894" cy="228812"/>
            </a:xfrm>
            <a:solidFill>
              <a:srgbClr val="002060"/>
            </a:solidFill>
          </p:grpSpPr>
          <p:sp>
            <p:nvSpPr>
              <p:cNvPr id="336"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37"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38"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20" name="Group 319"/>
            <p:cNvGrpSpPr/>
            <p:nvPr/>
          </p:nvGrpSpPr>
          <p:grpSpPr>
            <a:xfrm>
              <a:off x="6546940" y="5034876"/>
              <a:ext cx="195714" cy="219632"/>
              <a:chOff x="2304394" y="2806764"/>
              <a:chExt cx="203894" cy="228812"/>
            </a:xfrm>
            <a:solidFill>
              <a:srgbClr val="002060"/>
            </a:solidFill>
          </p:grpSpPr>
          <p:sp>
            <p:nvSpPr>
              <p:cNvPr id="333"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34"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35"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21" name="Group 320"/>
            <p:cNvGrpSpPr/>
            <p:nvPr/>
          </p:nvGrpSpPr>
          <p:grpSpPr>
            <a:xfrm>
              <a:off x="5724052" y="5473089"/>
              <a:ext cx="195714" cy="219632"/>
              <a:chOff x="2304394" y="2806764"/>
              <a:chExt cx="203894" cy="228812"/>
            </a:xfrm>
            <a:solidFill>
              <a:srgbClr val="002060"/>
            </a:solidFill>
          </p:grpSpPr>
          <p:sp>
            <p:nvSpPr>
              <p:cNvPr id="330"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31"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32"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22" name="Group 321"/>
            <p:cNvGrpSpPr/>
            <p:nvPr/>
          </p:nvGrpSpPr>
          <p:grpSpPr>
            <a:xfrm>
              <a:off x="6136165" y="5473089"/>
              <a:ext cx="195714" cy="219632"/>
              <a:chOff x="2304394" y="2806764"/>
              <a:chExt cx="203894" cy="228812"/>
            </a:xfrm>
            <a:solidFill>
              <a:srgbClr val="002060"/>
            </a:solidFill>
          </p:grpSpPr>
          <p:sp>
            <p:nvSpPr>
              <p:cNvPr id="327"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28"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29"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nvGrpSpPr>
            <p:cNvPr id="323" name="Group 322"/>
            <p:cNvGrpSpPr/>
            <p:nvPr/>
          </p:nvGrpSpPr>
          <p:grpSpPr>
            <a:xfrm>
              <a:off x="6546940" y="5473089"/>
              <a:ext cx="195714" cy="219632"/>
              <a:chOff x="2304394" y="2806764"/>
              <a:chExt cx="203894" cy="228812"/>
            </a:xfrm>
            <a:solidFill>
              <a:srgbClr val="002060"/>
            </a:solidFill>
          </p:grpSpPr>
          <p:sp>
            <p:nvSpPr>
              <p:cNvPr id="324" name="Freeform 6"/>
              <p:cNvSpPr>
                <a:spLocks/>
              </p:cNvSpPr>
              <p:nvPr/>
            </p:nvSpPr>
            <p:spPr bwMode="auto">
              <a:xfrm>
                <a:off x="2313456" y="2806764"/>
                <a:ext cx="185769" cy="10647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25" name="Freeform 7"/>
              <p:cNvSpPr>
                <a:spLocks/>
              </p:cNvSpPr>
              <p:nvPr/>
            </p:nvSpPr>
            <p:spPr bwMode="auto">
              <a:xfrm>
                <a:off x="2415403" y="2876993"/>
                <a:ext cx="92885" cy="158583"/>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326" name="Freeform 8"/>
              <p:cNvSpPr>
                <a:spLocks/>
              </p:cNvSpPr>
              <p:nvPr/>
            </p:nvSpPr>
            <p:spPr bwMode="auto">
              <a:xfrm>
                <a:off x="2304394" y="2876993"/>
                <a:ext cx="92885" cy="158583"/>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grpSp>
      </p:grpSp>
    </p:spTree>
    <p:extLst>
      <p:ext uri="{BB962C8B-B14F-4D97-AF65-F5344CB8AC3E}">
        <p14:creationId xmlns:p14="http://schemas.microsoft.com/office/powerpoint/2010/main" val="263346910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665316"/>
          </a:xfrm>
        </p:spPr>
        <p:txBody>
          <a:bodyPr/>
          <a:lstStyle/>
          <a:p>
            <a:pPr marL="0" indent="0">
              <a:buNone/>
            </a:pPr>
            <a:r>
              <a:rPr lang="en-US" dirty="0" err="1"/>
              <a:t>Mesos</a:t>
            </a:r>
            <a:endParaRPr lang="en-US" dirty="0"/>
          </a:p>
          <a:p>
            <a:pPr marL="342900" lvl="1" indent="0">
              <a:buNone/>
            </a:pPr>
            <a:r>
              <a:rPr lang="en-US" dirty="0">
                <a:latin typeface="+mj-lt"/>
              </a:rPr>
              <a:t>Open source cluster manager platform</a:t>
            </a:r>
          </a:p>
          <a:p>
            <a:pPr marL="342900" lvl="1" indent="0">
              <a:buNone/>
            </a:pPr>
            <a:r>
              <a:rPr lang="en-US" dirty="0">
                <a:latin typeface="+mj-lt"/>
              </a:rPr>
              <a:t>Not just for containers (Hadoop, Spark, Elastic Search, etc.)</a:t>
            </a:r>
          </a:p>
          <a:p>
            <a:pPr marL="342900" lvl="1" indent="0">
              <a:buNone/>
            </a:pPr>
            <a:r>
              <a:rPr lang="en-US" dirty="0">
                <a:latin typeface="+mj-lt"/>
              </a:rPr>
              <a:t>Scales to 10,000’s of nodes</a:t>
            </a:r>
          </a:p>
          <a:p>
            <a:pPr marL="342900" lvl="1" indent="0">
              <a:buNone/>
            </a:pPr>
            <a:r>
              <a:rPr lang="en-US" dirty="0">
                <a:latin typeface="+mj-lt"/>
              </a:rPr>
              <a:t>Used by Twitter, </a:t>
            </a:r>
            <a:r>
              <a:rPr lang="en-US" dirty="0" err="1">
                <a:latin typeface="+mj-lt"/>
              </a:rPr>
              <a:t>AirBnB</a:t>
            </a:r>
            <a:r>
              <a:rPr lang="en-US" dirty="0">
                <a:latin typeface="+mj-lt"/>
              </a:rPr>
              <a:t>, Apple</a:t>
            </a:r>
          </a:p>
          <a:p>
            <a:pPr marL="342900" lvl="1" indent="0">
              <a:buNone/>
            </a:pPr>
            <a:r>
              <a:rPr lang="en-US" dirty="0">
                <a:latin typeface="+mj-lt"/>
              </a:rPr>
              <a:t>Master/Slave with standby Masters (Zookeeper </a:t>
            </a:r>
            <a:r>
              <a:rPr lang="en-US">
                <a:latin typeface="+mj-lt"/>
              </a:rPr>
              <a:t>quorum) </a:t>
            </a:r>
            <a:endParaRPr lang="en-US" dirty="0">
              <a:latin typeface="+mj-lt"/>
            </a:endParaRPr>
          </a:p>
          <a:p>
            <a:pPr marL="0" indent="0">
              <a:buNone/>
            </a:pPr>
            <a:r>
              <a:rPr lang="en-US" dirty="0"/>
              <a:t>Marathon</a:t>
            </a:r>
          </a:p>
          <a:p>
            <a:pPr marL="342900" lvl="1" indent="0">
              <a:buNone/>
            </a:pPr>
            <a:r>
              <a:rPr lang="en-US" dirty="0">
                <a:latin typeface="+mj-lt"/>
              </a:rPr>
              <a:t>Framework for long running apps on </a:t>
            </a:r>
            <a:r>
              <a:rPr lang="en-US" dirty="0" err="1">
                <a:latin typeface="+mj-lt"/>
              </a:rPr>
              <a:t>Mesos</a:t>
            </a:r>
            <a:r>
              <a:rPr lang="en-US" dirty="0">
                <a:latin typeface="+mj-lt"/>
              </a:rPr>
              <a:t> clusters</a:t>
            </a:r>
          </a:p>
          <a:p>
            <a:pPr marL="342900" lvl="1" indent="0">
              <a:buNone/>
            </a:pPr>
            <a:r>
              <a:rPr lang="en-US" dirty="0">
                <a:latin typeface="+mj-lt"/>
              </a:rPr>
              <a:t>Can be combined with other frameworks such as </a:t>
            </a:r>
            <a:r>
              <a:rPr lang="en-US" dirty="0" err="1">
                <a:latin typeface="+mj-lt"/>
              </a:rPr>
              <a:t>Chronos</a:t>
            </a:r>
            <a:r>
              <a:rPr lang="en-US" dirty="0">
                <a:latin typeface="+mj-lt"/>
              </a:rPr>
              <a:t>, Aurora, or Storm</a:t>
            </a:r>
          </a:p>
          <a:p>
            <a:pPr marL="342900" lvl="1" indent="0">
              <a:buNone/>
            </a:pPr>
            <a:r>
              <a:rPr lang="en-US" dirty="0">
                <a:latin typeface="+mj-lt"/>
              </a:rPr>
              <a:t>One scheduler watching the other</a:t>
            </a:r>
          </a:p>
        </p:txBody>
      </p:sp>
      <p:sp>
        <p:nvSpPr>
          <p:cNvPr id="3" name="Title 2"/>
          <p:cNvSpPr>
            <a:spLocks noGrp="1"/>
          </p:cNvSpPr>
          <p:nvPr>
            <p:ph type="title"/>
          </p:nvPr>
        </p:nvSpPr>
        <p:spPr/>
        <p:txBody>
          <a:bodyPr/>
          <a:lstStyle/>
          <a:p>
            <a:r>
              <a:rPr lang="en-US" dirty="0"/>
              <a:t>Apache </a:t>
            </a:r>
            <a:r>
              <a:rPr lang="en-US" dirty="0" err="1"/>
              <a:t>Mesos</a:t>
            </a:r>
            <a:r>
              <a:rPr lang="en-US" dirty="0"/>
              <a:t> / Marathon</a:t>
            </a:r>
          </a:p>
        </p:txBody>
      </p:sp>
      <p:grpSp>
        <p:nvGrpSpPr>
          <p:cNvPr id="6" name="Group 5"/>
          <p:cNvGrpSpPr/>
          <p:nvPr/>
        </p:nvGrpSpPr>
        <p:grpSpPr>
          <a:xfrm>
            <a:off x="9326196" y="295277"/>
            <a:ext cx="2699492" cy="1607249"/>
            <a:chOff x="6898665" y="1895475"/>
            <a:chExt cx="5338865" cy="2987657"/>
          </a:xfrm>
        </p:grpSpPr>
        <p:sp>
          <p:nvSpPr>
            <p:cNvPr id="7" name="Freeform 6"/>
            <p:cNvSpPr>
              <a:spLocks/>
            </p:cNvSpPr>
            <p:nvPr/>
          </p:nvSpPr>
          <p:spPr bwMode="auto">
            <a:xfrm>
              <a:off x="6898665" y="1895475"/>
              <a:ext cx="5338865" cy="298765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8" name="Oval 7"/>
            <p:cNvSpPr/>
            <p:nvPr/>
          </p:nvSpPr>
          <p:spPr bwMode="auto">
            <a:xfrm>
              <a:off x="10722875" y="4010792"/>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9" name="Oval 8"/>
            <p:cNvSpPr/>
            <p:nvPr/>
          </p:nvSpPr>
          <p:spPr bwMode="auto">
            <a:xfrm>
              <a:off x="10225612" y="4010793"/>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Oval 9"/>
            <p:cNvSpPr/>
            <p:nvPr/>
          </p:nvSpPr>
          <p:spPr bwMode="auto">
            <a:xfrm>
              <a:off x="9728349" y="4014549"/>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 name="Oval 10"/>
            <p:cNvSpPr/>
            <p:nvPr/>
          </p:nvSpPr>
          <p:spPr bwMode="auto">
            <a:xfrm>
              <a:off x="9231086" y="4010794"/>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Oval 11"/>
            <p:cNvSpPr/>
            <p:nvPr/>
          </p:nvSpPr>
          <p:spPr bwMode="auto">
            <a:xfrm>
              <a:off x="8735928" y="4010795"/>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3" name="Oval 12"/>
            <p:cNvSpPr/>
            <p:nvPr/>
          </p:nvSpPr>
          <p:spPr bwMode="auto">
            <a:xfrm>
              <a:off x="8240770" y="4010795"/>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40770" y="2686050"/>
              <a:ext cx="2884965" cy="888713"/>
            </a:xfrm>
            <a:prstGeom prst="rect">
              <a:avLst/>
            </a:prstGeom>
          </p:spPr>
        </p:pic>
        <p:pic>
          <p:nvPicPr>
            <p:cNvPr id="15" name="Picture 14"/>
            <p:cNvPicPr>
              <a:picLocks noChangeAspect="1"/>
            </p:cNvPicPr>
            <p:nvPr/>
          </p:nvPicPr>
          <p:blipFill>
            <a:blip r:embed="rId3"/>
            <a:stretch>
              <a:fillRect/>
            </a:stretch>
          </p:blipFill>
          <p:spPr>
            <a:xfrm>
              <a:off x="8292141" y="4073919"/>
              <a:ext cx="285641" cy="248212"/>
            </a:xfrm>
            <a:prstGeom prst="rect">
              <a:avLst/>
            </a:prstGeom>
          </p:spPr>
        </p:pic>
        <p:pic>
          <p:nvPicPr>
            <p:cNvPr id="16" name="Picture 15"/>
            <p:cNvPicPr>
              <a:picLocks noChangeAspect="1"/>
            </p:cNvPicPr>
            <p:nvPr/>
          </p:nvPicPr>
          <p:blipFill>
            <a:blip r:embed="rId3"/>
            <a:stretch>
              <a:fillRect/>
            </a:stretch>
          </p:blipFill>
          <p:spPr>
            <a:xfrm>
              <a:off x="8787299" y="4073919"/>
              <a:ext cx="285641" cy="248212"/>
            </a:xfrm>
            <a:prstGeom prst="rect">
              <a:avLst/>
            </a:prstGeom>
          </p:spPr>
        </p:pic>
        <p:pic>
          <p:nvPicPr>
            <p:cNvPr id="17" name="Picture 16"/>
            <p:cNvPicPr>
              <a:picLocks noChangeAspect="1"/>
            </p:cNvPicPr>
            <p:nvPr/>
          </p:nvPicPr>
          <p:blipFill>
            <a:blip r:embed="rId3"/>
            <a:stretch>
              <a:fillRect/>
            </a:stretch>
          </p:blipFill>
          <p:spPr>
            <a:xfrm>
              <a:off x="9282457" y="4073919"/>
              <a:ext cx="285641" cy="248212"/>
            </a:xfrm>
            <a:prstGeom prst="rect">
              <a:avLst/>
            </a:prstGeom>
          </p:spPr>
        </p:pic>
        <p:pic>
          <p:nvPicPr>
            <p:cNvPr id="18" name="Picture 17"/>
            <p:cNvPicPr>
              <a:picLocks noChangeAspect="1"/>
            </p:cNvPicPr>
            <p:nvPr/>
          </p:nvPicPr>
          <p:blipFill>
            <a:blip r:embed="rId3"/>
            <a:stretch>
              <a:fillRect/>
            </a:stretch>
          </p:blipFill>
          <p:spPr>
            <a:xfrm>
              <a:off x="10774246" y="4073919"/>
              <a:ext cx="285641" cy="248212"/>
            </a:xfrm>
            <a:prstGeom prst="rect">
              <a:avLst/>
            </a:prstGeom>
          </p:spPr>
        </p:pic>
        <p:pic>
          <p:nvPicPr>
            <p:cNvPr id="19" name="Picture 18"/>
            <p:cNvPicPr>
              <a:picLocks noChangeAspect="1"/>
            </p:cNvPicPr>
            <p:nvPr/>
          </p:nvPicPr>
          <p:blipFill>
            <a:blip r:embed="rId3"/>
            <a:stretch>
              <a:fillRect/>
            </a:stretch>
          </p:blipFill>
          <p:spPr>
            <a:xfrm>
              <a:off x="9779720" y="4073919"/>
              <a:ext cx="285641" cy="248212"/>
            </a:xfrm>
            <a:prstGeom prst="rect">
              <a:avLst/>
            </a:prstGeom>
          </p:spPr>
        </p:pic>
        <p:pic>
          <p:nvPicPr>
            <p:cNvPr id="20" name="Picture 19"/>
            <p:cNvPicPr>
              <a:picLocks noChangeAspect="1"/>
            </p:cNvPicPr>
            <p:nvPr/>
          </p:nvPicPr>
          <p:blipFill>
            <a:blip r:embed="rId3"/>
            <a:stretch>
              <a:fillRect/>
            </a:stretch>
          </p:blipFill>
          <p:spPr>
            <a:xfrm>
              <a:off x="10276983" y="4073919"/>
              <a:ext cx="285641" cy="248212"/>
            </a:xfrm>
            <a:prstGeom prst="rect">
              <a:avLst/>
            </a:prstGeom>
          </p:spPr>
        </p:pic>
        <p:cxnSp>
          <p:nvCxnSpPr>
            <p:cNvPr id="21" name="Straight Connector 20"/>
            <p:cNvCxnSpPr>
              <a:stCxn id="13" idx="0"/>
            </p:cNvCxnSpPr>
            <p:nvPr/>
          </p:nvCxnSpPr>
          <p:spPr>
            <a:xfrm flipH="1" flipV="1">
              <a:off x="8434960"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8928012"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9421063"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9914113" y="3637887"/>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0407162"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0900210"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426533" y="3634133"/>
              <a:ext cx="2473677" cy="0"/>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917885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45761" y="1282331"/>
            <a:ext cx="9314500" cy="4555093"/>
          </a:xfrm>
          <a:prstGeom prst="rect">
            <a:avLst/>
          </a:prstGeom>
          <a:no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03" rtl="0" eaLnBrk="1" fontAlgn="auto" latinLnBrk="0" hangingPunct="1">
              <a:lnSpc>
                <a:spcPct val="100000"/>
              </a:lnSpc>
              <a:spcBef>
                <a:spcPts val="0"/>
              </a:spcBef>
              <a:spcAft>
                <a:spcPts val="1200"/>
              </a:spcAft>
              <a:buClr>
                <a:srgbClr val="FFFFFF"/>
              </a:buClr>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Streamlined provisioning of Apache </a:t>
            </a:r>
            <a:r>
              <a:rPr kumimoji="0" lang="en-US" sz="3200" b="0" i="0" u="none" strike="noStrike" kern="1200" cap="none" spc="0" normalizeH="0" baseline="0" noProof="0" dirty="0" err="1">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Mesos</a:t>
            </a: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 Clusters</a:t>
            </a:r>
          </a:p>
          <a:p>
            <a:pPr marL="0" marR="0" lvl="0" indent="0" algn="l" defTabSz="932503" rtl="0" eaLnBrk="1" fontAlgn="auto" latinLnBrk="0" hangingPunct="1">
              <a:lnSpc>
                <a:spcPct val="100000"/>
              </a:lnSpc>
              <a:spcBef>
                <a:spcPts val="0"/>
              </a:spcBef>
              <a:spcAft>
                <a:spcPts val="1200"/>
              </a:spcAft>
              <a:buClr>
                <a:srgbClr val="FFFFFF"/>
              </a:buClr>
              <a:buSzPct val="90000"/>
              <a:buFont typeface="Wingdings" panose="05000000000000000000" pitchFamily="2" charset="2"/>
              <a:buNone/>
              <a:tabLst/>
              <a:defRPr/>
            </a:pPr>
            <a:r>
              <a:rPr lang="en-US" sz="320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VM Scale Sets</a:t>
            </a:r>
            <a:endPar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endParaRPr>
          </a:p>
          <a:p>
            <a:pPr marL="0" lvl="0" indent="0" defTabSz="932503">
              <a:lnSpc>
                <a:spcPct val="100000"/>
              </a:lnSpc>
              <a:spcBef>
                <a:spcPts val="0"/>
              </a:spcBef>
              <a:spcAft>
                <a:spcPts val="1200"/>
              </a:spcAft>
              <a:buClr>
                <a:srgbClr val="FFFFFF"/>
              </a:buClr>
              <a:buNone/>
              <a:defRPr/>
            </a:pP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Layered support of Swarm, Marathon, and </a:t>
            </a:r>
            <a:r>
              <a:rPr lang="en-US" sz="3200" dirty="0" err="1">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Chronos</a:t>
            </a:r>
            <a:endParaRPr lang="en-US" sz="320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endParaRPr>
          </a:p>
          <a:p>
            <a:pPr marL="0" lvl="0" indent="0" defTabSz="932503">
              <a:lnSpc>
                <a:spcPct val="100000"/>
              </a:lnSpc>
              <a:spcBef>
                <a:spcPts val="0"/>
              </a:spcBef>
              <a:spcAft>
                <a:spcPts val="1200"/>
              </a:spcAft>
              <a:buClr>
                <a:srgbClr val="FFFFFF"/>
              </a:buClr>
              <a:buNone/>
              <a:defRPr/>
            </a:pP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Docker tooling and API support</a:t>
            </a:r>
          </a:p>
          <a:p>
            <a:pPr marL="0" marR="0" lvl="0" indent="0" algn="l" defTabSz="932503" rtl="0" eaLnBrk="1" fontAlgn="auto" latinLnBrk="0" hangingPunct="1">
              <a:lnSpc>
                <a:spcPct val="100000"/>
              </a:lnSpc>
              <a:spcBef>
                <a:spcPts val="0"/>
              </a:spcBef>
              <a:spcAft>
                <a:spcPts val="1200"/>
              </a:spcAft>
              <a:buClr>
                <a:srgbClr val="FFFFFF"/>
              </a:buClr>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Integrated app management and scaling</a:t>
            </a:r>
          </a:p>
          <a:p>
            <a:pPr marL="0" marR="0" lvl="0" indent="0" algn="l" defTabSz="932503" rtl="0" eaLnBrk="1" fontAlgn="auto" latinLnBrk="0" hangingPunct="1">
              <a:lnSpc>
                <a:spcPct val="100000"/>
              </a:lnSpc>
              <a:spcBef>
                <a:spcPts val="0"/>
              </a:spcBef>
              <a:spcAft>
                <a:spcPts val="1200"/>
              </a:spcAft>
              <a:buClr>
                <a:srgbClr val="FFFFFF"/>
              </a:buClr>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Linux and Windows Server containers</a:t>
            </a:r>
          </a:p>
          <a:p>
            <a:pPr marL="0" marR="0" lvl="0" indent="0" algn="l" defTabSz="932503" rtl="0" eaLnBrk="1" fontAlgn="auto" latinLnBrk="0" hangingPunct="1">
              <a:lnSpc>
                <a:spcPct val="100000"/>
              </a:lnSpc>
              <a:spcBef>
                <a:spcPts val="0"/>
              </a:spcBef>
              <a:spcAft>
                <a:spcPts val="1200"/>
              </a:spcAft>
              <a:buClr>
                <a:srgbClr val="FFFFFF"/>
              </a:buClr>
              <a:buSzPct val="90000"/>
              <a:buFont typeface="Wingdings" panose="05000000000000000000" pitchFamily="2" charset="2"/>
              <a:buNone/>
              <a:tabLst/>
              <a:defRPr/>
            </a:pPr>
            <a:r>
              <a:rPr kumimoji="0" lang="en-US" sz="3200"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Light" panose="020B0502040204020203" pitchFamily="34" charset="0"/>
                <a:cs typeface="Segoe UI Light" panose="020B0502040204020203" pitchFamily="34" charset="0"/>
              </a:rPr>
              <a:t>Public and private cloud</a:t>
            </a:r>
          </a:p>
        </p:txBody>
      </p:sp>
      <p:sp>
        <p:nvSpPr>
          <p:cNvPr id="5" name="Title 1"/>
          <p:cNvSpPr txBox="1">
            <a:spLocks/>
          </p:cNvSpPr>
          <p:nvPr/>
        </p:nvSpPr>
        <p:spPr>
          <a:xfrm>
            <a:off x="274702" y="220662"/>
            <a:ext cx="6675437" cy="16414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ts val="1200"/>
              </a:spcBef>
              <a:spcAft>
                <a:spcPts val="0"/>
              </a:spcAft>
              <a:buClrTx/>
              <a:buSzTx/>
              <a:buFontTx/>
              <a:buNone/>
              <a:tabLst/>
              <a:defRPr/>
            </a:pPr>
            <a:r>
              <a:rPr kumimoji="0" lang="en-US" sz="4800" b="0" i="0" u="none" strike="noStrike" kern="1200" cap="none" spc="-102" normalizeH="0" baseline="0" noProof="0" dirty="0">
                <a:ln w="3175">
                  <a:noFill/>
                </a:ln>
                <a:gradFill>
                  <a:gsLst>
                    <a:gs pos="1250">
                      <a:srgbClr val="FFFFFF"/>
                    </a:gs>
                    <a:gs pos="100000">
                      <a:srgbClr val="FFFFFF"/>
                    </a:gs>
                  </a:gsLst>
                  <a:lin ang="5400000" scaled="0"/>
                </a:gradFill>
                <a:effectLst/>
                <a:uLnTx/>
                <a:uFillTx/>
                <a:latin typeface="+mj-lt"/>
                <a:ea typeface="+mn-ea"/>
                <a:cs typeface="Segoe UI" pitchFamily="34" charset="0"/>
              </a:rPr>
              <a:t>Azure Container Service</a:t>
            </a:r>
          </a:p>
        </p:txBody>
      </p:sp>
      <p:grpSp>
        <p:nvGrpSpPr>
          <p:cNvPr id="2" name="Group 1"/>
          <p:cNvGrpSpPr/>
          <p:nvPr/>
        </p:nvGrpSpPr>
        <p:grpSpPr>
          <a:xfrm>
            <a:off x="9589202" y="78526"/>
            <a:ext cx="2699492" cy="1607249"/>
            <a:chOff x="6898665" y="1895475"/>
            <a:chExt cx="5338865" cy="2987657"/>
          </a:xfrm>
        </p:grpSpPr>
        <p:sp>
          <p:nvSpPr>
            <p:cNvPr id="108" name="Freeform 107"/>
            <p:cNvSpPr>
              <a:spLocks/>
            </p:cNvSpPr>
            <p:nvPr/>
          </p:nvSpPr>
          <p:spPr bwMode="auto">
            <a:xfrm>
              <a:off x="6898665" y="1895475"/>
              <a:ext cx="5338865" cy="2987657"/>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endParaRPr>
            </a:p>
          </p:txBody>
        </p:sp>
        <p:sp>
          <p:nvSpPr>
            <p:cNvPr id="116" name="Oval 115"/>
            <p:cNvSpPr/>
            <p:nvPr/>
          </p:nvSpPr>
          <p:spPr bwMode="auto">
            <a:xfrm>
              <a:off x="10722875" y="4010792"/>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5" name="Oval 114"/>
            <p:cNvSpPr/>
            <p:nvPr/>
          </p:nvSpPr>
          <p:spPr bwMode="auto">
            <a:xfrm>
              <a:off x="10225612" y="4010793"/>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4" name="Oval 113"/>
            <p:cNvSpPr/>
            <p:nvPr/>
          </p:nvSpPr>
          <p:spPr bwMode="auto">
            <a:xfrm>
              <a:off x="9728349" y="4014549"/>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3" name="Oval 112"/>
            <p:cNvSpPr/>
            <p:nvPr/>
          </p:nvSpPr>
          <p:spPr bwMode="auto">
            <a:xfrm>
              <a:off x="9231086" y="4010794"/>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12" name="Oval 111"/>
            <p:cNvSpPr/>
            <p:nvPr/>
          </p:nvSpPr>
          <p:spPr bwMode="auto">
            <a:xfrm>
              <a:off x="8735928" y="4010795"/>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88" name="Oval 87"/>
            <p:cNvSpPr/>
            <p:nvPr/>
          </p:nvSpPr>
          <p:spPr bwMode="auto">
            <a:xfrm>
              <a:off x="8240770" y="4010795"/>
              <a:ext cx="388381" cy="374459"/>
            </a:xfrm>
            <a:prstGeom prst="ellipse">
              <a:avLst/>
            </a:prstGeom>
            <a:solidFill>
              <a:srgbClr val="0748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240770" y="2686050"/>
              <a:ext cx="2884965" cy="888713"/>
            </a:xfrm>
            <a:prstGeom prst="rect">
              <a:avLst/>
            </a:prstGeom>
          </p:spPr>
        </p:pic>
        <p:pic>
          <p:nvPicPr>
            <p:cNvPr id="83" name="Picture 82"/>
            <p:cNvPicPr>
              <a:picLocks noChangeAspect="1"/>
            </p:cNvPicPr>
            <p:nvPr/>
          </p:nvPicPr>
          <p:blipFill>
            <a:blip r:embed="rId4"/>
            <a:stretch>
              <a:fillRect/>
            </a:stretch>
          </p:blipFill>
          <p:spPr>
            <a:xfrm>
              <a:off x="8292141" y="4073919"/>
              <a:ext cx="285641" cy="248212"/>
            </a:xfrm>
            <a:prstGeom prst="rect">
              <a:avLst/>
            </a:prstGeom>
          </p:spPr>
        </p:pic>
        <p:pic>
          <p:nvPicPr>
            <p:cNvPr id="102" name="Picture 101"/>
            <p:cNvPicPr>
              <a:picLocks noChangeAspect="1"/>
            </p:cNvPicPr>
            <p:nvPr/>
          </p:nvPicPr>
          <p:blipFill>
            <a:blip r:embed="rId4"/>
            <a:stretch>
              <a:fillRect/>
            </a:stretch>
          </p:blipFill>
          <p:spPr>
            <a:xfrm>
              <a:off x="8787299" y="4073919"/>
              <a:ext cx="285641" cy="248212"/>
            </a:xfrm>
            <a:prstGeom prst="rect">
              <a:avLst/>
            </a:prstGeom>
          </p:spPr>
        </p:pic>
        <p:pic>
          <p:nvPicPr>
            <p:cNvPr id="103" name="Picture 102"/>
            <p:cNvPicPr>
              <a:picLocks noChangeAspect="1"/>
            </p:cNvPicPr>
            <p:nvPr/>
          </p:nvPicPr>
          <p:blipFill>
            <a:blip r:embed="rId4"/>
            <a:stretch>
              <a:fillRect/>
            </a:stretch>
          </p:blipFill>
          <p:spPr>
            <a:xfrm>
              <a:off x="9282457" y="4073919"/>
              <a:ext cx="285641" cy="248212"/>
            </a:xfrm>
            <a:prstGeom prst="rect">
              <a:avLst/>
            </a:prstGeom>
          </p:spPr>
        </p:pic>
        <p:pic>
          <p:nvPicPr>
            <p:cNvPr id="104" name="Picture 103"/>
            <p:cNvPicPr>
              <a:picLocks noChangeAspect="1"/>
            </p:cNvPicPr>
            <p:nvPr/>
          </p:nvPicPr>
          <p:blipFill>
            <a:blip r:embed="rId4"/>
            <a:stretch>
              <a:fillRect/>
            </a:stretch>
          </p:blipFill>
          <p:spPr>
            <a:xfrm>
              <a:off x="10774246" y="4073919"/>
              <a:ext cx="285641" cy="248212"/>
            </a:xfrm>
            <a:prstGeom prst="rect">
              <a:avLst/>
            </a:prstGeom>
          </p:spPr>
        </p:pic>
        <p:pic>
          <p:nvPicPr>
            <p:cNvPr id="105" name="Picture 104"/>
            <p:cNvPicPr>
              <a:picLocks noChangeAspect="1"/>
            </p:cNvPicPr>
            <p:nvPr/>
          </p:nvPicPr>
          <p:blipFill>
            <a:blip r:embed="rId4"/>
            <a:stretch>
              <a:fillRect/>
            </a:stretch>
          </p:blipFill>
          <p:spPr>
            <a:xfrm>
              <a:off x="9779720" y="4073919"/>
              <a:ext cx="285641" cy="248212"/>
            </a:xfrm>
            <a:prstGeom prst="rect">
              <a:avLst/>
            </a:prstGeom>
          </p:spPr>
        </p:pic>
        <p:pic>
          <p:nvPicPr>
            <p:cNvPr id="106" name="Picture 105"/>
            <p:cNvPicPr>
              <a:picLocks noChangeAspect="1"/>
            </p:cNvPicPr>
            <p:nvPr/>
          </p:nvPicPr>
          <p:blipFill>
            <a:blip r:embed="rId4"/>
            <a:stretch>
              <a:fillRect/>
            </a:stretch>
          </p:blipFill>
          <p:spPr>
            <a:xfrm>
              <a:off x="10276983" y="4073919"/>
              <a:ext cx="285641" cy="248212"/>
            </a:xfrm>
            <a:prstGeom prst="rect">
              <a:avLst/>
            </a:prstGeom>
          </p:spPr>
        </p:pic>
        <p:cxnSp>
          <p:nvCxnSpPr>
            <p:cNvPr id="92" name="Straight Connector 91"/>
            <p:cNvCxnSpPr>
              <a:stCxn id="88" idx="0"/>
            </p:cNvCxnSpPr>
            <p:nvPr/>
          </p:nvCxnSpPr>
          <p:spPr>
            <a:xfrm flipH="1" flipV="1">
              <a:off x="8434960"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8928012"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flipV="1">
              <a:off x="9421063"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9914113" y="3637887"/>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10407162"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10900210" y="3634133"/>
              <a:ext cx="1" cy="376662"/>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8426533" y="3634133"/>
              <a:ext cx="2473677" cy="0"/>
            </a:xfrm>
            <a:prstGeom prst="line">
              <a:avLst/>
            </a:prstGeom>
            <a:ln w="28575">
              <a:solidFill>
                <a:srgbClr val="074863"/>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4433737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4013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Old model was to deploy apps on VM’s and use this as scale model</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5582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16545" y="1371600"/>
            <a:ext cx="2398340" cy="4341755"/>
            <a:chOff x="5039097" y="1059029"/>
            <a:chExt cx="2398340" cy="4341755"/>
          </a:xfrm>
        </p:grpSpPr>
        <p:grpSp>
          <p:nvGrpSpPr>
            <p:cNvPr id="15" name="Group 14"/>
            <p:cNvGrpSpPr/>
            <p:nvPr/>
          </p:nvGrpSpPr>
          <p:grpSpPr>
            <a:xfrm>
              <a:off x="5039097" y="1059029"/>
              <a:ext cx="2398340" cy="4341755"/>
              <a:chOff x="5039097" y="1059029"/>
              <a:chExt cx="2398340" cy="4341755"/>
            </a:xfrm>
          </p:grpSpPr>
          <p:sp>
            <p:nvSpPr>
              <p:cNvPr id="22" name="Rectangle 21"/>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3" name="Rectangle 22"/>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6" name="Oval 15"/>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Oval 16"/>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ounded Rectangle 17"/>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0" name="Rounded Rectangle 19"/>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21" name="Rounded Rectangle 20"/>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9" name="TextBox 18"/>
          <p:cNvSpPr txBox="1"/>
          <p:nvPr/>
        </p:nvSpPr>
        <p:spPr>
          <a:xfrm>
            <a:off x="5508245" y="5643866"/>
            <a:ext cx="1414941" cy="572422"/>
          </a:xfrm>
          <a:prstGeom prst="rect">
            <a:avLst/>
          </a:prstGeom>
          <a:noFill/>
        </p:spPr>
        <p:txBody>
          <a:bodyPr wrap="square" lIns="182854" tIns="146283" rIns="182854" bIns="146283" rtlCol="0">
            <a:spAutoFit/>
          </a:bodyPr>
          <a:lstStyle/>
          <a:p>
            <a:pPr algn="ctr">
              <a:lnSpc>
                <a:spcPct val="90000"/>
              </a:lnSpc>
              <a:spcAft>
                <a:spcPts val="600"/>
              </a:spcAft>
            </a:pPr>
            <a:r>
              <a:rPr lang="en-US" sz="2000" b="1" dirty="0">
                <a:solidFill>
                  <a:srgbClr val="002060"/>
                </a:solidFill>
              </a:rPr>
              <a:t>VM</a:t>
            </a:r>
          </a:p>
        </p:txBody>
      </p:sp>
      <p:grpSp>
        <p:nvGrpSpPr>
          <p:cNvPr id="5" name="Group 4"/>
          <p:cNvGrpSpPr/>
          <p:nvPr/>
        </p:nvGrpSpPr>
        <p:grpSpPr>
          <a:xfrm>
            <a:off x="5418743" y="1932576"/>
            <a:ext cx="1593941" cy="2239909"/>
            <a:chOff x="9240226" y="1032804"/>
            <a:chExt cx="1593941" cy="2239909"/>
          </a:xfrm>
        </p:grpSpPr>
        <p:grpSp>
          <p:nvGrpSpPr>
            <p:cNvPr id="3" name="Group 2"/>
            <p:cNvGrpSpPr/>
            <p:nvPr/>
          </p:nvGrpSpPr>
          <p:grpSpPr>
            <a:xfrm>
              <a:off x="9375183" y="1154053"/>
              <a:ext cx="1324030" cy="1631351"/>
              <a:chOff x="9515069" y="2769325"/>
              <a:chExt cx="1130389" cy="1353921"/>
            </a:xfrm>
          </p:grpSpPr>
          <p:sp>
            <p:nvSpPr>
              <p:cNvPr id="32"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33"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34"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31" name="Rounded Rectangle 30"/>
            <p:cNvSpPr/>
            <p:nvPr/>
          </p:nvSpPr>
          <p:spPr bwMode="auto">
            <a:xfrm>
              <a:off x="9240226" y="1032804"/>
              <a:ext cx="1593941" cy="2239909"/>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extBox 8"/>
            <p:cNvSpPr txBox="1"/>
            <p:nvPr/>
          </p:nvSpPr>
          <p:spPr>
            <a:xfrm>
              <a:off x="9489291" y="2727991"/>
              <a:ext cx="1095812" cy="544722"/>
            </a:xfrm>
            <a:prstGeom prst="rect">
              <a:avLst/>
            </a:prstGeom>
            <a:noFill/>
          </p:spPr>
          <p:txBody>
            <a:bodyPr wrap="square" lIns="182854" tIns="146283" rIns="182854" bIns="146283" rtlCol="0">
              <a:spAutoFit/>
            </a:bodyPr>
            <a:lstStyle/>
            <a:p>
              <a:pPr algn="ctr">
                <a:lnSpc>
                  <a:spcPct val="90000"/>
                </a:lnSpc>
                <a:spcAft>
                  <a:spcPts val="600"/>
                </a:spcAft>
              </a:pPr>
              <a:r>
                <a:rPr lang="en-US" dirty="0"/>
                <a:t>App</a:t>
              </a:r>
              <a:endParaRPr lang="en-US" sz="2000" dirty="0"/>
            </a:p>
          </p:txBody>
        </p:sp>
      </p:grpSp>
      <p:sp>
        <p:nvSpPr>
          <p:cNvPr id="10" name="Title 2"/>
          <p:cNvSpPr>
            <a:spLocks noGrp="1"/>
          </p:cNvSpPr>
          <p:nvPr>
            <p:ph type="title"/>
          </p:nvPr>
        </p:nvSpPr>
        <p:spPr>
          <a:xfrm>
            <a:off x="1" y="6146798"/>
            <a:ext cx="12436474" cy="806770"/>
          </a:xfrm>
        </p:spPr>
        <p:txBody>
          <a:bodyPr/>
          <a:lstStyle/>
          <a:p>
            <a:pPr algn="ctr"/>
            <a:r>
              <a:rPr lang="en-US" sz="2800" dirty="0"/>
              <a:t>Scale up or scale out?</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6878778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8429365" y="1371600"/>
            <a:ext cx="2398340" cy="4341755"/>
            <a:chOff x="5039097" y="1059029"/>
            <a:chExt cx="2398340" cy="4341755"/>
          </a:xfrm>
        </p:grpSpPr>
        <p:grpSp>
          <p:nvGrpSpPr>
            <p:cNvPr id="65" name="Group 64"/>
            <p:cNvGrpSpPr/>
            <p:nvPr/>
          </p:nvGrpSpPr>
          <p:grpSpPr>
            <a:xfrm>
              <a:off x="5039097" y="1059029"/>
              <a:ext cx="2398340" cy="4341755"/>
              <a:chOff x="5039097" y="1059029"/>
              <a:chExt cx="2398340" cy="4341755"/>
            </a:xfrm>
          </p:grpSpPr>
          <p:sp>
            <p:nvSpPr>
              <p:cNvPr id="71" name="Rectangle 70"/>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2" name="Rectangle 71"/>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66" name="Oval 65"/>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7" name="Oval 66"/>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8" name="Rounded Rectangle 67"/>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9" name="Rounded Rectangle 68"/>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0" name="Rounded Rectangle 69"/>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55" name="Group 54"/>
          <p:cNvGrpSpPr/>
          <p:nvPr/>
        </p:nvGrpSpPr>
        <p:grpSpPr>
          <a:xfrm>
            <a:off x="5016343" y="1371600"/>
            <a:ext cx="2398340" cy="4341755"/>
            <a:chOff x="5039097" y="1059029"/>
            <a:chExt cx="2398340" cy="4341755"/>
          </a:xfrm>
        </p:grpSpPr>
        <p:grpSp>
          <p:nvGrpSpPr>
            <p:cNvPr id="56" name="Group 55"/>
            <p:cNvGrpSpPr/>
            <p:nvPr/>
          </p:nvGrpSpPr>
          <p:grpSpPr>
            <a:xfrm>
              <a:off x="5039097" y="1059029"/>
              <a:ext cx="2398340" cy="4341755"/>
              <a:chOff x="5039097" y="1059029"/>
              <a:chExt cx="2398340" cy="4341755"/>
            </a:xfrm>
          </p:grpSpPr>
          <p:sp>
            <p:nvSpPr>
              <p:cNvPr id="62" name="Rectangle 61"/>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3" name="Rectangle 62"/>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57" name="Oval 56"/>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8" name="Oval 57"/>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9" name="Rounded Rectangle 58"/>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0" name="Rounded Rectangle 59"/>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1" name="Rounded Rectangle 60"/>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46" name="Group 45"/>
          <p:cNvGrpSpPr/>
          <p:nvPr/>
        </p:nvGrpSpPr>
        <p:grpSpPr>
          <a:xfrm>
            <a:off x="1299309" y="1371600"/>
            <a:ext cx="2398340" cy="4341755"/>
            <a:chOff x="5039097" y="1059029"/>
            <a:chExt cx="2398340" cy="4341755"/>
          </a:xfrm>
        </p:grpSpPr>
        <p:grpSp>
          <p:nvGrpSpPr>
            <p:cNvPr id="47" name="Group 46"/>
            <p:cNvGrpSpPr/>
            <p:nvPr/>
          </p:nvGrpSpPr>
          <p:grpSpPr>
            <a:xfrm>
              <a:off x="5039097" y="1059029"/>
              <a:ext cx="2398340" cy="4341755"/>
              <a:chOff x="5039097" y="1059029"/>
              <a:chExt cx="2398340" cy="4341755"/>
            </a:xfrm>
          </p:grpSpPr>
          <p:sp>
            <p:nvSpPr>
              <p:cNvPr id="53" name="Rectangle 52"/>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4" name="Rectangle 53"/>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48" name="Oval 47"/>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9" name="Oval 48"/>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Rounded Rectangle 49"/>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1" name="Rounded Rectangle 50"/>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2" name="Rounded Rectangle 51"/>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0" name="Title 2"/>
          <p:cNvSpPr>
            <a:spLocks noGrp="1"/>
          </p:cNvSpPr>
          <p:nvPr>
            <p:ph type="title"/>
          </p:nvPr>
        </p:nvSpPr>
        <p:spPr>
          <a:xfrm>
            <a:off x="1" y="6146798"/>
            <a:ext cx="12436474" cy="806770"/>
          </a:xfrm>
        </p:spPr>
        <p:txBody>
          <a:bodyPr/>
          <a:lstStyle/>
          <a:p>
            <a:pPr algn="ctr"/>
            <a:r>
              <a:rPr lang="en-US" sz="2800" dirty="0"/>
              <a:t>Scale out:  increased complexity for management, deployment, DevOps</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grpSp>
        <p:nvGrpSpPr>
          <p:cNvPr id="3" name="Group 2"/>
          <p:cNvGrpSpPr/>
          <p:nvPr/>
        </p:nvGrpSpPr>
        <p:grpSpPr>
          <a:xfrm>
            <a:off x="1904334" y="2439038"/>
            <a:ext cx="1188288" cy="1664676"/>
            <a:chOff x="5347266" y="296905"/>
            <a:chExt cx="1188288" cy="1664676"/>
          </a:xfrm>
        </p:grpSpPr>
        <p:grpSp>
          <p:nvGrpSpPr>
            <p:cNvPr id="15" name="Group 14"/>
            <p:cNvGrpSpPr/>
            <p:nvPr/>
          </p:nvGrpSpPr>
          <p:grpSpPr>
            <a:xfrm>
              <a:off x="5435985" y="372249"/>
              <a:ext cx="1010852" cy="1143813"/>
              <a:chOff x="9515069" y="2769325"/>
              <a:chExt cx="1130389" cy="1353921"/>
            </a:xfrm>
          </p:grpSpPr>
          <p:sp>
            <p:nvSpPr>
              <p:cNvPr id="18"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0"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6" name="Rounded Rectangle 15"/>
            <p:cNvSpPr/>
            <p:nvPr/>
          </p:nvSpPr>
          <p:spPr bwMode="auto">
            <a:xfrm>
              <a:off x="5347266" y="296905"/>
              <a:ext cx="1188288" cy="160015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5393504" y="1416859"/>
              <a:ext cx="1095812" cy="544722"/>
            </a:xfrm>
            <a:prstGeom prst="rect">
              <a:avLst/>
            </a:prstGeom>
            <a:noFill/>
          </p:spPr>
          <p:txBody>
            <a:bodyPr wrap="square" lIns="182854" tIns="146283" rIns="182854" bIns="146283" rtlCol="0">
              <a:spAutoFit/>
            </a:bodyPr>
            <a:lstStyle/>
            <a:p>
              <a:pPr algn="ctr">
                <a:lnSpc>
                  <a:spcPct val="90000"/>
                </a:lnSpc>
                <a:spcAft>
                  <a:spcPts val="600"/>
                </a:spcAft>
              </a:pPr>
              <a:r>
                <a:rPr lang="en-US" dirty="0"/>
                <a:t>App</a:t>
              </a:r>
              <a:endParaRPr lang="en-US" sz="2000" dirty="0"/>
            </a:p>
          </p:txBody>
        </p:sp>
      </p:grpSp>
      <p:grpSp>
        <p:nvGrpSpPr>
          <p:cNvPr id="22" name="Group 21"/>
          <p:cNvGrpSpPr/>
          <p:nvPr/>
        </p:nvGrpSpPr>
        <p:grpSpPr>
          <a:xfrm>
            <a:off x="5628868" y="2439038"/>
            <a:ext cx="1188288" cy="1664676"/>
            <a:chOff x="5347266" y="296905"/>
            <a:chExt cx="1188288" cy="1664676"/>
          </a:xfrm>
        </p:grpSpPr>
        <p:grpSp>
          <p:nvGrpSpPr>
            <p:cNvPr id="23" name="Group 22"/>
            <p:cNvGrpSpPr/>
            <p:nvPr/>
          </p:nvGrpSpPr>
          <p:grpSpPr>
            <a:xfrm>
              <a:off x="5435985" y="372249"/>
              <a:ext cx="1010852" cy="1143813"/>
              <a:chOff x="9515069" y="2769325"/>
              <a:chExt cx="1130389" cy="1353921"/>
            </a:xfrm>
          </p:grpSpPr>
          <p:sp>
            <p:nvSpPr>
              <p:cNvPr id="26"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7"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8"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4" name="Rounded Rectangle 23"/>
            <p:cNvSpPr/>
            <p:nvPr/>
          </p:nvSpPr>
          <p:spPr bwMode="auto">
            <a:xfrm>
              <a:off x="5347266" y="296905"/>
              <a:ext cx="1188288" cy="160015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5393504" y="1416859"/>
              <a:ext cx="1095812" cy="544722"/>
            </a:xfrm>
            <a:prstGeom prst="rect">
              <a:avLst/>
            </a:prstGeom>
            <a:noFill/>
          </p:spPr>
          <p:txBody>
            <a:bodyPr wrap="square" lIns="182854" tIns="146283" rIns="182854" bIns="146283" rtlCol="0">
              <a:spAutoFit/>
            </a:bodyPr>
            <a:lstStyle/>
            <a:p>
              <a:pPr algn="ctr">
                <a:lnSpc>
                  <a:spcPct val="90000"/>
                </a:lnSpc>
                <a:spcAft>
                  <a:spcPts val="600"/>
                </a:spcAft>
              </a:pPr>
              <a:r>
                <a:rPr lang="en-US" dirty="0"/>
                <a:t>App</a:t>
              </a:r>
              <a:endParaRPr lang="en-US" sz="2000" dirty="0"/>
            </a:p>
          </p:txBody>
        </p:sp>
      </p:grpSp>
      <p:grpSp>
        <p:nvGrpSpPr>
          <p:cNvPr id="29" name="Group 28"/>
          <p:cNvGrpSpPr/>
          <p:nvPr/>
        </p:nvGrpSpPr>
        <p:grpSpPr>
          <a:xfrm>
            <a:off x="9039406" y="2439038"/>
            <a:ext cx="1188288" cy="1664676"/>
            <a:chOff x="5347266" y="296905"/>
            <a:chExt cx="1188288" cy="1664676"/>
          </a:xfrm>
        </p:grpSpPr>
        <p:grpSp>
          <p:nvGrpSpPr>
            <p:cNvPr id="30" name="Group 29"/>
            <p:cNvGrpSpPr/>
            <p:nvPr/>
          </p:nvGrpSpPr>
          <p:grpSpPr>
            <a:xfrm>
              <a:off x="5435985" y="372249"/>
              <a:ext cx="1010852" cy="1143813"/>
              <a:chOff x="9515069" y="2769325"/>
              <a:chExt cx="1130389" cy="1353921"/>
            </a:xfrm>
          </p:grpSpPr>
          <p:sp>
            <p:nvSpPr>
              <p:cNvPr id="37"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38"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39"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35" name="Rounded Rectangle 34"/>
            <p:cNvSpPr/>
            <p:nvPr/>
          </p:nvSpPr>
          <p:spPr bwMode="auto">
            <a:xfrm>
              <a:off x="5347266" y="296905"/>
              <a:ext cx="1188288" cy="160015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p:cNvSpPr txBox="1"/>
            <p:nvPr/>
          </p:nvSpPr>
          <p:spPr>
            <a:xfrm>
              <a:off x="5393504" y="1416859"/>
              <a:ext cx="1095812" cy="544722"/>
            </a:xfrm>
            <a:prstGeom prst="rect">
              <a:avLst/>
            </a:prstGeom>
            <a:noFill/>
          </p:spPr>
          <p:txBody>
            <a:bodyPr wrap="square" lIns="182854" tIns="146283" rIns="182854" bIns="146283" rtlCol="0">
              <a:spAutoFit/>
            </a:bodyPr>
            <a:lstStyle/>
            <a:p>
              <a:pPr algn="ctr">
                <a:lnSpc>
                  <a:spcPct val="90000"/>
                </a:lnSpc>
                <a:spcAft>
                  <a:spcPts val="600"/>
                </a:spcAft>
              </a:pPr>
              <a:r>
                <a:rPr lang="en-US" dirty="0"/>
                <a:t>App</a:t>
              </a:r>
              <a:endParaRPr lang="en-US" sz="2000" dirty="0"/>
            </a:p>
          </p:txBody>
        </p:sp>
      </p:grpSp>
      <p:grpSp>
        <p:nvGrpSpPr>
          <p:cNvPr id="74" name="Group 73"/>
          <p:cNvGrpSpPr/>
          <p:nvPr/>
        </p:nvGrpSpPr>
        <p:grpSpPr>
          <a:xfrm>
            <a:off x="2614316" y="633353"/>
            <a:ext cx="7032783" cy="609600"/>
            <a:chOff x="2614316" y="633353"/>
            <a:chExt cx="7032783" cy="609600"/>
          </a:xfrm>
        </p:grpSpPr>
        <p:cxnSp>
          <p:nvCxnSpPr>
            <p:cNvPr id="5" name="Straight Connector 4"/>
            <p:cNvCxnSpPr/>
            <p:nvPr/>
          </p:nvCxnSpPr>
          <p:spPr>
            <a:xfrm>
              <a:off x="2614316" y="633353"/>
              <a:ext cx="703278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62114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2432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647099"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35704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8429365" y="1371600"/>
            <a:ext cx="2398340" cy="4341755"/>
            <a:chOff x="5039097" y="1059029"/>
            <a:chExt cx="2398340" cy="4341755"/>
          </a:xfrm>
        </p:grpSpPr>
        <p:grpSp>
          <p:nvGrpSpPr>
            <p:cNvPr id="85" name="Group 84"/>
            <p:cNvGrpSpPr/>
            <p:nvPr/>
          </p:nvGrpSpPr>
          <p:grpSpPr>
            <a:xfrm>
              <a:off x="5039097" y="1059029"/>
              <a:ext cx="2398340" cy="4341755"/>
              <a:chOff x="5039097" y="1059029"/>
              <a:chExt cx="2398340" cy="4341755"/>
            </a:xfrm>
          </p:grpSpPr>
          <p:sp>
            <p:nvSpPr>
              <p:cNvPr id="91" name="Rectangle 90"/>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2" name="Rectangle 91"/>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86" name="Oval 85"/>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7" name="Oval 86"/>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8" name="Rounded Rectangle 87"/>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9" name="Rounded Rectangle 88"/>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0" name="Rounded Rectangle 89"/>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93" name="Group 92"/>
          <p:cNvGrpSpPr/>
          <p:nvPr/>
        </p:nvGrpSpPr>
        <p:grpSpPr>
          <a:xfrm>
            <a:off x="5016343" y="1371600"/>
            <a:ext cx="2398340" cy="4341755"/>
            <a:chOff x="5039097" y="1059029"/>
            <a:chExt cx="2398340" cy="4341755"/>
          </a:xfrm>
        </p:grpSpPr>
        <p:grpSp>
          <p:nvGrpSpPr>
            <p:cNvPr id="94" name="Group 93"/>
            <p:cNvGrpSpPr/>
            <p:nvPr/>
          </p:nvGrpSpPr>
          <p:grpSpPr>
            <a:xfrm>
              <a:off x="5039097" y="1059029"/>
              <a:ext cx="2398340" cy="4341755"/>
              <a:chOff x="5039097" y="1059029"/>
              <a:chExt cx="2398340" cy="4341755"/>
            </a:xfrm>
          </p:grpSpPr>
          <p:sp>
            <p:nvSpPr>
              <p:cNvPr id="100" name="Rectangle 99"/>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1" name="Rectangle 100"/>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5" name="Oval 94"/>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6" name="Oval 95"/>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7" name="Rounded Rectangle 96"/>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ounded Rectangle 97"/>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Rounded Rectangle 98"/>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02" name="Group 101"/>
          <p:cNvGrpSpPr/>
          <p:nvPr/>
        </p:nvGrpSpPr>
        <p:grpSpPr>
          <a:xfrm>
            <a:off x="1299309" y="1371600"/>
            <a:ext cx="2398340" cy="4341755"/>
            <a:chOff x="5039097" y="1059029"/>
            <a:chExt cx="2398340" cy="4341755"/>
          </a:xfrm>
        </p:grpSpPr>
        <p:grpSp>
          <p:nvGrpSpPr>
            <p:cNvPr id="103" name="Group 102"/>
            <p:cNvGrpSpPr/>
            <p:nvPr/>
          </p:nvGrpSpPr>
          <p:grpSpPr>
            <a:xfrm>
              <a:off x="5039097" y="1059029"/>
              <a:ext cx="2398340" cy="4341755"/>
              <a:chOff x="5039097" y="1059029"/>
              <a:chExt cx="2398340" cy="4341755"/>
            </a:xfrm>
          </p:grpSpPr>
          <p:sp>
            <p:nvSpPr>
              <p:cNvPr id="109" name="Rectangle 108"/>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0" name="Rectangle 109"/>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04" name="Oval 103"/>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5" name="Oval 104"/>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6" name="Rounded Rectangle 105"/>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7" name="Rounded Rectangle 106"/>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8" name="Rounded Rectangle 107"/>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1" name="Group 110"/>
          <p:cNvGrpSpPr/>
          <p:nvPr/>
        </p:nvGrpSpPr>
        <p:grpSpPr>
          <a:xfrm>
            <a:off x="2614316" y="633353"/>
            <a:ext cx="7032783" cy="609600"/>
            <a:chOff x="2614316" y="633353"/>
            <a:chExt cx="7032783" cy="609600"/>
          </a:xfrm>
        </p:grpSpPr>
        <p:cxnSp>
          <p:nvCxnSpPr>
            <p:cNvPr id="112" name="Straight Connector 111"/>
            <p:cNvCxnSpPr/>
            <p:nvPr/>
          </p:nvCxnSpPr>
          <p:spPr>
            <a:xfrm>
              <a:off x="2614316" y="633353"/>
              <a:ext cx="703278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62114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22432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647099"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itle 2"/>
          <p:cNvSpPr>
            <a:spLocks noGrp="1"/>
          </p:cNvSpPr>
          <p:nvPr>
            <p:ph type="title"/>
          </p:nvPr>
        </p:nvSpPr>
        <p:spPr>
          <a:xfrm>
            <a:off x="1" y="6146798"/>
            <a:ext cx="12436474" cy="806770"/>
          </a:xfrm>
        </p:spPr>
        <p:txBody>
          <a:bodyPr/>
          <a:lstStyle/>
          <a:p>
            <a:pPr algn="ctr"/>
            <a:r>
              <a:rPr lang="en-US" sz="2800" dirty="0"/>
              <a:t>Next: Break application into components</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dirty="0"/>
          </a:p>
        </p:txBody>
      </p:sp>
      <p:grpSp>
        <p:nvGrpSpPr>
          <p:cNvPr id="6" name="Group 5"/>
          <p:cNvGrpSpPr/>
          <p:nvPr/>
        </p:nvGrpSpPr>
        <p:grpSpPr>
          <a:xfrm>
            <a:off x="1545754" y="2656479"/>
            <a:ext cx="914400" cy="1394993"/>
            <a:chOff x="476184" y="318900"/>
            <a:chExt cx="914400" cy="1394993"/>
          </a:xfrm>
        </p:grpSpPr>
        <p:grpSp>
          <p:nvGrpSpPr>
            <p:cNvPr id="15" name="Group 14"/>
            <p:cNvGrpSpPr/>
            <p:nvPr/>
          </p:nvGrpSpPr>
          <p:grpSpPr>
            <a:xfrm>
              <a:off x="558645" y="394245"/>
              <a:ext cx="749481" cy="863304"/>
              <a:chOff x="9515069" y="2769325"/>
              <a:chExt cx="1130389" cy="1353921"/>
            </a:xfrm>
          </p:grpSpPr>
          <p:sp>
            <p:nvSpPr>
              <p:cNvPr id="18"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0"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6" name="Rounded Rectangle 15"/>
            <p:cNvSpPr/>
            <p:nvPr/>
          </p:nvSpPr>
          <p:spPr bwMode="auto">
            <a:xfrm>
              <a:off x="476184" y="318900"/>
              <a:ext cx="914400" cy="131964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527810" y="11968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t>Web</a:t>
              </a:r>
              <a:endParaRPr lang="en-US" dirty="0"/>
            </a:p>
          </p:txBody>
        </p:sp>
      </p:grpSp>
      <p:grpSp>
        <p:nvGrpSpPr>
          <p:cNvPr id="4" name="Group 3"/>
          <p:cNvGrpSpPr/>
          <p:nvPr/>
        </p:nvGrpSpPr>
        <p:grpSpPr>
          <a:xfrm>
            <a:off x="2611343" y="2656479"/>
            <a:ext cx="914400" cy="1394993"/>
            <a:chOff x="11018994" y="471300"/>
            <a:chExt cx="914400" cy="1394993"/>
          </a:xfrm>
        </p:grpSpPr>
        <p:grpSp>
          <p:nvGrpSpPr>
            <p:cNvPr id="2" name="Group 1"/>
            <p:cNvGrpSpPr/>
            <p:nvPr/>
          </p:nvGrpSpPr>
          <p:grpSpPr>
            <a:xfrm>
              <a:off x="11101455" y="546645"/>
              <a:ext cx="749481" cy="863304"/>
              <a:chOff x="11101455" y="546645"/>
              <a:chExt cx="749481" cy="863304"/>
            </a:xfrm>
          </p:grpSpPr>
          <p:sp>
            <p:nvSpPr>
              <p:cNvPr id="51" name="Freeform 6"/>
              <p:cNvSpPr>
                <a:spLocks/>
              </p:cNvSpPr>
              <p:nvPr/>
            </p:nvSpPr>
            <p:spPr bwMode="auto">
              <a:xfrm>
                <a:off x="11134766" y="546645"/>
                <a:ext cx="682857" cy="40173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52" name="Freeform 7"/>
              <p:cNvSpPr>
                <a:spLocks/>
              </p:cNvSpPr>
              <p:nvPr/>
            </p:nvSpPr>
            <p:spPr bwMode="auto">
              <a:xfrm>
                <a:off x="11509506" y="811619"/>
                <a:ext cx="341430" cy="59833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53" name="Freeform 8"/>
              <p:cNvSpPr>
                <a:spLocks/>
              </p:cNvSpPr>
              <p:nvPr/>
            </p:nvSpPr>
            <p:spPr bwMode="auto">
              <a:xfrm>
                <a:off x="11101455" y="811619"/>
                <a:ext cx="341430" cy="59833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54" name="Rounded Rectangle 53"/>
            <p:cNvSpPr/>
            <p:nvPr/>
          </p:nvSpPr>
          <p:spPr bwMode="auto">
            <a:xfrm>
              <a:off x="11018994" y="471300"/>
              <a:ext cx="914400" cy="1319648"/>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11070620" y="13492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solidFill>
                    <a:schemeClr val="accent5">
                      <a:lumMod val="60000"/>
                      <a:lumOff val="40000"/>
                    </a:schemeClr>
                  </a:solidFill>
                </a:rPr>
                <a:t>API</a:t>
              </a:r>
              <a:endParaRPr lang="en-US" dirty="0">
                <a:solidFill>
                  <a:schemeClr val="accent5">
                    <a:lumMod val="60000"/>
                    <a:lumOff val="40000"/>
                  </a:schemeClr>
                </a:solidFill>
              </a:endParaRPr>
            </a:p>
          </p:txBody>
        </p:sp>
      </p:grpSp>
      <p:grpSp>
        <p:nvGrpSpPr>
          <p:cNvPr id="56" name="Group 55"/>
          <p:cNvGrpSpPr/>
          <p:nvPr/>
        </p:nvGrpSpPr>
        <p:grpSpPr>
          <a:xfrm>
            <a:off x="5203259" y="2656479"/>
            <a:ext cx="914400" cy="1394993"/>
            <a:chOff x="476184" y="318900"/>
            <a:chExt cx="914400" cy="1394993"/>
          </a:xfrm>
        </p:grpSpPr>
        <p:grpSp>
          <p:nvGrpSpPr>
            <p:cNvPr id="57" name="Group 56"/>
            <p:cNvGrpSpPr/>
            <p:nvPr/>
          </p:nvGrpSpPr>
          <p:grpSpPr>
            <a:xfrm>
              <a:off x="558645" y="394245"/>
              <a:ext cx="749481" cy="863304"/>
              <a:chOff x="9515069" y="2769325"/>
              <a:chExt cx="1130389" cy="1353921"/>
            </a:xfrm>
          </p:grpSpPr>
          <p:sp>
            <p:nvSpPr>
              <p:cNvPr id="60"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1"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2"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58" name="Rounded Rectangle 57"/>
            <p:cNvSpPr/>
            <p:nvPr/>
          </p:nvSpPr>
          <p:spPr bwMode="auto">
            <a:xfrm>
              <a:off x="476184" y="318900"/>
              <a:ext cx="914400" cy="131964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9" name="TextBox 58"/>
            <p:cNvSpPr txBox="1"/>
            <p:nvPr/>
          </p:nvSpPr>
          <p:spPr>
            <a:xfrm>
              <a:off x="527810" y="11968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t>Web</a:t>
              </a:r>
              <a:endParaRPr lang="en-US" dirty="0"/>
            </a:p>
          </p:txBody>
        </p:sp>
      </p:grpSp>
      <p:grpSp>
        <p:nvGrpSpPr>
          <p:cNvPr id="63" name="Group 62"/>
          <p:cNvGrpSpPr/>
          <p:nvPr/>
        </p:nvGrpSpPr>
        <p:grpSpPr>
          <a:xfrm>
            <a:off x="6334784" y="2656479"/>
            <a:ext cx="914400" cy="1394993"/>
            <a:chOff x="11018994" y="471300"/>
            <a:chExt cx="914400" cy="1394993"/>
          </a:xfrm>
        </p:grpSpPr>
        <p:grpSp>
          <p:nvGrpSpPr>
            <p:cNvPr id="64" name="Group 63"/>
            <p:cNvGrpSpPr/>
            <p:nvPr/>
          </p:nvGrpSpPr>
          <p:grpSpPr>
            <a:xfrm>
              <a:off x="11101455" y="546645"/>
              <a:ext cx="749481" cy="863304"/>
              <a:chOff x="11101455" y="546645"/>
              <a:chExt cx="749481" cy="863304"/>
            </a:xfrm>
          </p:grpSpPr>
          <p:sp>
            <p:nvSpPr>
              <p:cNvPr id="67" name="Freeform 6"/>
              <p:cNvSpPr>
                <a:spLocks/>
              </p:cNvSpPr>
              <p:nvPr/>
            </p:nvSpPr>
            <p:spPr bwMode="auto">
              <a:xfrm>
                <a:off x="11134766" y="546645"/>
                <a:ext cx="682857" cy="40173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8" name="Freeform 7"/>
              <p:cNvSpPr>
                <a:spLocks/>
              </p:cNvSpPr>
              <p:nvPr/>
            </p:nvSpPr>
            <p:spPr bwMode="auto">
              <a:xfrm>
                <a:off x="11509506" y="811619"/>
                <a:ext cx="341430" cy="59833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9" name="Freeform 8"/>
              <p:cNvSpPr>
                <a:spLocks/>
              </p:cNvSpPr>
              <p:nvPr/>
            </p:nvSpPr>
            <p:spPr bwMode="auto">
              <a:xfrm>
                <a:off x="11101455" y="811619"/>
                <a:ext cx="341430" cy="59833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65" name="Rounded Rectangle 64"/>
            <p:cNvSpPr/>
            <p:nvPr/>
          </p:nvSpPr>
          <p:spPr bwMode="auto">
            <a:xfrm>
              <a:off x="11018994" y="471300"/>
              <a:ext cx="914400" cy="1319648"/>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TextBox 65"/>
            <p:cNvSpPr txBox="1"/>
            <p:nvPr/>
          </p:nvSpPr>
          <p:spPr>
            <a:xfrm>
              <a:off x="11070620" y="13492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solidFill>
                    <a:schemeClr val="accent5">
                      <a:lumMod val="60000"/>
                      <a:lumOff val="40000"/>
                    </a:schemeClr>
                  </a:solidFill>
                </a:rPr>
                <a:t>API</a:t>
              </a:r>
              <a:endParaRPr lang="en-US" dirty="0">
                <a:solidFill>
                  <a:schemeClr val="accent5">
                    <a:lumMod val="60000"/>
                    <a:lumOff val="40000"/>
                  </a:schemeClr>
                </a:solidFill>
              </a:endParaRPr>
            </a:p>
          </p:txBody>
        </p:sp>
      </p:grpSp>
      <p:grpSp>
        <p:nvGrpSpPr>
          <p:cNvPr id="70" name="Group 69"/>
          <p:cNvGrpSpPr/>
          <p:nvPr/>
        </p:nvGrpSpPr>
        <p:grpSpPr>
          <a:xfrm>
            <a:off x="8629515" y="2656479"/>
            <a:ext cx="914400" cy="1394993"/>
            <a:chOff x="476184" y="318900"/>
            <a:chExt cx="914400" cy="1394993"/>
          </a:xfrm>
        </p:grpSpPr>
        <p:grpSp>
          <p:nvGrpSpPr>
            <p:cNvPr id="71" name="Group 70"/>
            <p:cNvGrpSpPr/>
            <p:nvPr/>
          </p:nvGrpSpPr>
          <p:grpSpPr>
            <a:xfrm>
              <a:off x="558645" y="394245"/>
              <a:ext cx="749481" cy="863304"/>
              <a:chOff x="9515069" y="2769325"/>
              <a:chExt cx="1130389" cy="1353921"/>
            </a:xfrm>
          </p:grpSpPr>
          <p:sp>
            <p:nvSpPr>
              <p:cNvPr id="74"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75"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76"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72" name="Rounded Rectangle 71"/>
            <p:cNvSpPr/>
            <p:nvPr/>
          </p:nvSpPr>
          <p:spPr bwMode="auto">
            <a:xfrm>
              <a:off x="476184" y="318900"/>
              <a:ext cx="914400" cy="131964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3" name="TextBox 72"/>
            <p:cNvSpPr txBox="1"/>
            <p:nvPr/>
          </p:nvSpPr>
          <p:spPr>
            <a:xfrm>
              <a:off x="527810" y="11968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t>Web</a:t>
              </a:r>
              <a:endParaRPr lang="en-US" dirty="0"/>
            </a:p>
          </p:txBody>
        </p:sp>
      </p:grpSp>
      <p:grpSp>
        <p:nvGrpSpPr>
          <p:cNvPr id="77" name="Group 76"/>
          <p:cNvGrpSpPr/>
          <p:nvPr/>
        </p:nvGrpSpPr>
        <p:grpSpPr>
          <a:xfrm>
            <a:off x="9776224" y="2656479"/>
            <a:ext cx="914400" cy="1394993"/>
            <a:chOff x="11018994" y="471300"/>
            <a:chExt cx="914400" cy="1394993"/>
          </a:xfrm>
        </p:grpSpPr>
        <p:grpSp>
          <p:nvGrpSpPr>
            <p:cNvPr id="78" name="Group 77"/>
            <p:cNvGrpSpPr/>
            <p:nvPr/>
          </p:nvGrpSpPr>
          <p:grpSpPr>
            <a:xfrm>
              <a:off x="11101455" y="546645"/>
              <a:ext cx="749481" cy="863304"/>
              <a:chOff x="11101455" y="546645"/>
              <a:chExt cx="749481" cy="863304"/>
            </a:xfrm>
          </p:grpSpPr>
          <p:sp>
            <p:nvSpPr>
              <p:cNvPr id="81" name="Freeform 6"/>
              <p:cNvSpPr>
                <a:spLocks/>
              </p:cNvSpPr>
              <p:nvPr/>
            </p:nvSpPr>
            <p:spPr bwMode="auto">
              <a:xfrm>
                <a:off x="11134766" y="546645"/>
                <a:ext cx="682857" cy="40173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82" name="Freeform 7"/>
              <p:cNvSpPr>
                <a:spLocks/>
              </p:cNvSpPr>
              <p:nvPr/>
            </p:nvSpPr>
            <p:spPr bwMode="auto">
              <a:xfrm>
                <a:off x="11509506" y="811619"/>
                <a:ext cx="341430" cy="59833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83" name="Freeform 8"/>
              <p:cNvSpPr>
                <a:spLocks/>
              </p:cNvSpPr>
              <p:nvPr/>
            </p:nvSpPr>
            <p:spPr bwMode="auto">
              <a:xfrm>
                <a:off x="11101455" y="811619"/>
                <a:ext cx="341430" cy="59833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79" name="Rounded Rectangle 78"/>
            <p:cNvSpPr/>
            <p:nvPr/>
          </p:nvSpPr>
          <p:spPr bwMode="auto">
            <a:xfrm>
              <a:off x="11018994" y="471300"/>
              <a:ext cx="914400" cy="1319648"/>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TextBox 79"/>
            <p:cNvSpPr txBox="1"/>
            <p:nvPr/>
          </p:nvSpPr>
          <p:spPr>
            <a:xfrm>
              <a:off x="11070620" y="13492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solidFill>
                    <a:schemeClr val="accent5">
                      <a:lumMod val="60000"/>
                      <a:lumOff val="40000"/>
                    </a:schemeClr>
                  </a:solidFill>
                </a:rPr>
                <a:t>API</a:t>
              </a:r>
              <a:endParaRPr lang="en-US" dirty="0">
                <a:solidFill>
                  <a:schemeClr val="accent5">
                    <a:lumMod val="60000"/>
                    <a:lumOff val="40000"/>
                  </a:schemeClr>
                </a:solidFill>
              </a:endParaRPr>
            </a:p>
          </p:txBody>
        </p:sp>
      </p:grpSp>
    </p:spTree>
    <p:extLst>
      <p:ext uri="{BB962C8B-B14F-4D97-AF65-F5344CB8AC3E}">
        <p14:creationId xmlns:p14="http://schemas.microsoft.com/office/powerpoint/2010/main" val="287256544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p:cNvGrpSpPr/>
          <p:nvPr/>
        </p:nvGrpSpPr>
        <p:grpSpPr>
          <a:xfrm>
            <a:off x="8429365" y="1371600"/>
            <a:ext cx="2398340" cy="4341755"/>
            <a:chOff x="5039097" y="1059029"/>
            <a:chExt cx="2398340" cy="4341755"/>
          </a:xfrm>
        </p:grpSpPr>
        <p:grpSp>
          <p:nvGrpSpPr>
            <p:cNvPr id="85" name="Group 84"/>
            <p:cNvGrpSpPr/>
            <p:nvPr/>
          </p:nvGrpSpPr>
          <p:grpSpPr>
            <a:xfrm>
              <a:off x="5039097" y="1059029"/>
              <a:ext cx="2398340" cy="4341755"/>
              <a:chOff x="5039097" y="1059029"/>
              <a:chExt cx="2398340" cy="4341755"/>
            </a:xfrm>
          </p:grpSpPr>
          <p:sp>
            <p:nvSpPr>
              <p:cNvPr id="91" name="Rectangle 90"/>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2" name="Rectangle 91"/>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86" name="Oval 85"/>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7" name="Oval 86"/>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8" name="Rounded Rectangle 87"/>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9" name="Rounded Rectangle 88"/>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0" name="Rounded Rectangle 89"/>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93" name="Group 92"/>
          <p:cNvGrpSpPr/>
          <p:nvPr/>
        </p:nvGrpSpPr>
        <p:grpSpPr>
          <a:xfrm>
            <a:off x="5016343" y="1371600"/>
            <a:ext cx="2398340" cy="4341755"/>
            <a:chOff x="5039097" y="1059029"/>
            <a:chExt cx="2398340" cy="4341755"/>
          </a:xfrm>
        </p:grpSpPr>
        <p:grpSp>
          <p:nvGrpSpPr>
            <p:cNvPr id="94" name="Group 93"/>
            <p:cNvGrpSpPr/>
            <p:nvPr/>
          </p:nvGrpSpPr>
          <p:grpSpPr>
            <a:xfrm>
              <a:off x="5039097" y="1059029"/>
              <a:ext cx="2398340" cy="4341755"/>
              <a:chOff x="5039097" y="1059029"/>
              <a:chExt cx="2398340" cy="4341755"/>
            </a:xfrm>
          </p:grpSpPr>
          <p:sp>
            <p:nvSpPr>
              <p:cNvPr id="100" name="Rectangle 99"/>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1" name="Rectangle 100"/>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5" name="Oval 94"/>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6" name="Oval 95"/>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7" name="Rounded Rectangle 96"/>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8" name="Rounded Rectangle 97"/>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Rounded Rectangle 98"/>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02" name="Group 101"/>
          <p:cNvGrpSpPr/>
          <p:nvPr/>
        </p:nvGrpSpPr>
        <p:grpSpPr>
          <a:xfrm>
            <a:off x="1299309" y="1371600"/>
            <a:ext cx="2398340" cy="4341755"/>
            <a:chOff x="5039097" y="1059029"/>
            <a:chExt cx="2398340" cy="4341755"/>
          </a:xfrm>
        </p:grpSpPr>
        <p:grpSp>
          <p:nvGrpSpPr>
            <p:cNvPr id="103" name="Group 102"/>
            <p:cNvGrpSpPr/>
            <p:nvPr/>
          </p:nvGrpSpPr>
          <p:grpSpPr>
            <a:xfrm>
              <a:off x="5039097" y="1059029"/>
              <a:ext cx="2398340" cy="4341755"/>
              <a:chOff x="5039097" y="1059029"/>
              <a:chExt cx="2398340" cy="4341755"/>
            </a:xfrm>
          </p:grpSpPr>
          <p:sp>
            <p:nvSpPr>
              <p:cNvPr id="109" name="Rectangle 108"/>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0" name="Rectangle 109"/>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04" name="Oval 103"/>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5" name="Oval 104"/>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6" name="Rounded Rectangle 105"/>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7" name="Rounded Rectangle 106"/>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8" name="Rounded Rectangle 107"/>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11" name="Group 110"/>
          <p:cNvGrpSpPr/>
          <p:nvPr/>
        </p:nvGrpSpPr>
        <p:grpSpPr>
          <a:xfrm>
            <a:off x="2614316" y="633353"/>
            <a:ext cx="7032783" cy="609600"/>
            <a:chOff x="2614316" y="633353"/>
            <a:chExt cx="7032783" cy="609600"/>
          </a:xfrm>
        </p:grpSpPr>
        <p:cxnSp>
          <p:nvCxnSpPr>
            <p:cNvPr id="112" name="Straight Connector 111"/>
            <p:cNvCxnSpPr/>
            <p:nvPr/>
          </p:nvCxnSpPr>
          <p:spPr>
            <a:xfrm>
              <a:off x="2614316" y="633353"/>
              <a:ext cx="703278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62114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22432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9647099"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itle 2"/>
          <p:cNvSpPr>
            <a:spLocks noGrp="1"/>
          </p:cNvSpPr>
          <p:nvPr>
            <p:ph type="title"/>
          </p:nvPr>
        </p:nvSpPr>
        <p:spPr>
          <a:xfrm>
            <a:off x="1" y="6146798"/>
            <a:ext cx="12436474" cy="806770"/>
          </a:xfrm>
        </p:spPr>
        <p:txBody>
          <a:bodyPr/>
          <a:lstStyle/>
          <a:p>
            <a:pPr algn="ctr"/>
            <a:r>
              <a:rPr lang="en-US" sz="2800" dirty="0"/>
              <a:t>What if I only want to scale parts of my app?  Added complexity for DevOps</a:t>
            </a:r>
            <a:br>
              <a:rPr lang="en-US" sz="2800" dirty="0"/>
            </a:br>
            <a:r>
              <a:rPr lang="en-US" sz="2800" dirty="0"/>
              <a:t/>
            </a:r>
            <a:br>
              <a:rPr lang="en-US" sz="2800" dirty="0"/>
            </a:br>
            <a:r>
              <a:rPr lang="en-US" sz="2800" dirty="0"/>
              <a:t/>
            </a:r>
            <a:br>
              <a:rPr lang="en-US" sz="2800" dirty="0"/>
            </a:br>
            <a:endParaRPr lang="en-US" sz="2800" dirty="0"/>
          </a:p>
        </p:txBody>
      </p:sp>
      <p:grpSp>
        <p:nvGrpSpPr>
          <p:cNvPr id="6" name="Group 5"/>
          <p:cNvGrpSpPr/>
          <p:nvPr/>
        </p:nvGrpSpPr>
        <p:grpSpPr>
          <a:xfrm>
            <a:off x="1545754" y="2656479"/>
            <a:ext cx="914400" cy="1394993"/>
            <a:chOff x="476184" y="318900"/>
            <a:chExt cx="914400" cy="1394993"/>
          </a:xfrm>
        </p:grpSpPr>
        <p:grpSp>
          <p:nvGrpSpPr>
            <p:cNvPr id="15" name="Group 14"/>
            <p:cNvGrpSpPr/>
            <p:nvPr/>
          </p:nvGrpSpPr>
          <p:grpSpPr>
            <a:xfrm>
              <a:off x="558645" y="394245"/>
              <a:ext cx="749481" cy="863304"/>
              <a:chOff x="9515069" y="2769325"/>
              <a:chExt cx="1130389" cy="1353921"/>
            </a:xfrm>
          </p:grpSpPr>
          <p:sp>
            <p:nvSpPr>
              <p:cNvPr id="18"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0"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6" name="Rounded Rectangle 15"/>
            <p:cNvSpPr/>
            <p:nvPr/>
          </p:nvSpPr>
          <p:spPr bwMode="auto">
            <a:xfrm>
              <a:off x="476184" y="318900"/>
              <a:ext cx="914400" cy="131964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527810" y="11968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t>Web</a:t>
              </a:r>
              <a:endParaRPr lang="en-US" dirty="0"/>
            </a:p>
          </p:txBody>
        </p:sp>
      </p:grpSp>
      <p:grpSp>
        <p:nvGrpSpPr>
          <p:cNvPr id="4" name="Group 3"/>
          <p:cNvGrpSpPr/>
          <p:nvPr/>
        </p:nvGrpSpPr>
        <p:grpSpPr>
          <a:xfrm>
            <a:off x="2611343" y="2656479"/>
            <a:ext cx="914400" cy="1394993"/>
            <a:chOff x="11018994" y="471300"/>
            <a:chExt cx="914400" cy="1394993"/>
          </a:xfrm>
        </p:grpSpPr>
        <p:grpSp>
          <p:nvGrpSpPr>
            <p:cNvPr id="2" name="Group 1"/>
            <p:cNvGrpSpPr/>
            <p:nvPr/>
          </p:nvGrpSpPr>
          <p:grpSpPr>
            <a:xfrm>
              <a:off x="11101455" y="546645"/>
              <a:ext cx="749481" cy="863304"/>
              <a:chOff x="11101455" y="546645"/>
              <a:chExt cx="749481" cy="863304"/>
            </a:xfrm>
          </p:grpSpPr>
          <p:sp>
            <p:nvSpPr>
              <p:cNvPr id="51" name="Freeform 6"/>
              <p:cNvSpPr>
                <a:spLocks/>
              </p:cNvSpPr>
              <p:nvPr/>
            </p:nvSpPr>
            <p:spPr bwMode="auto">
              <a:xfrm>
                <a:off x="11134766" y="546645"/>
                <a:ext cx="682857" cy="40173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52" name="Freeform 7"/>
              <p:cNvSpPr>
                <a:spLocks/>
              </p:cNvSpPr>
              <p:nvPr/>
            </p:nvSpPr>
            <p:spPr bwMode="auto">
              <a:xfrm>
                <a:off x="11509506" y="811619"/>
                <a:ext cx="341430" cy="59833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53" name="Freeform 8"/>
              <p:cNvSpPr>
                <a:spLocks/>
              </p:cNvSpPr>
              <p:nvPr/>
            </p:nvSpPr>
            <p:spPr bwMode="auto">
              <a:xfrm>
                <a:off x="11101455" y="811619"/>
                <a:ext cx="341430" cy="59833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54" name="Rounded Rectangle 53"/>
            <p:cNvSpPr/>
            <p:nvPr/>
          </p:nvSpPr>
          <p:spPr bwMode="auto">
            <a:xfrm>
              <a:off x="11018994" y="471300"/>
              <a:ext cx="914400" cy="1319648"/>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11070620" y="13492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solidFill>
                    <a:schemeClr val="accent5">
                      <a:lumMod val="60000"/>
                      <a:lumOff val="40000"/>
                    </a:schemeClr>
                  </a:solidFill>
                </a:rPr>
                <a:t>API</a:t>
              </a:r>
              <a:endParaRPr lang="en-US" dirty="0">
                <a:solidFill>
                  <a:schemeClr val="accent5">
                    <a:lumMod val="60000"/>
                    <a:lumOff val="40000"/>
                  </a:schemeClr>
                </a:solidFill>
              </a:endParaRPr>
            </a:p>
          </p:txBody>
        </p:sp>
      </p:grpSp>
      <p:sp>
        <p:nvSpPr>
          <p:cNvPr id="58" name="Rounded Rectangle 57"/>
          <p:cNvSpPr/>
          <p:nvPr/>
        </p:nvSpPr>
        <p:spPr bwMode="auto">
          <a:xfrm>
            <a:off x="5203259" y="2656479"/>
            <a:ext cx="914400" cy="131964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3" name="Group 62"/>
          <p:cNvGrpSpPr/>
          <p:nvPr/>
        </p:nvGrpSpPr>
        <p:grpSpPr>
          <a:xfrm>
            <a:off x="6334784" y="2656479"/>
            <a:ext cx="914400" cy="1394993"/>
            <a:chOff x="11018994" y="471300"/>
            <a:chExt cx="914400" cy="1394993"/>
          </a:xfrm>
        </p:grpSpPr>
        <p:grpSp>
          <p:nvGrpSpPr>
            <p:cNvPr id="64" name="Group 63"/>
            <p:cNvGrpSpPr/>
            <p:nvPr/>
          </p:nvGrpSpPr>
          <p:grpSpPr>
            <a:xfrm>
              <a:off x="11101455" y="546645"/>
              <a:ext cx="749481" cy="863304"/>
              <a:chOff x="11101455" y="546645"/>
              <a:chExt cx="749481" cy="863304"/>
            </a:xfrm>
          </p:grpSpPr>
          <p:sp>
            <p:nvSpPr>
              <p:cNvPr id="67" name="Freeform 6"/>
              <p:cNvSpPr>
                <a:spLocks/>
              </p:cNvSpPr>
              <p:nvPr/>
            </p:nvSpPr>
            <p:spPr bwMode="auto">
              <a:xfrm>
                <a:off x="11134766" y="546645"/>
                <a:ext cx="682857" cy="40173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8" name="Freeform 7"/>
              <p:cNvSpPr>
                <a:spLocks/>
              </p:cNvSpPr>
              <p:nvPr/>
            </p:nvSpPr>
            <p:spPr bwMode="auto">
              <a:xfrm>
                <a:off x="11509506" y="811619"/>
                <a:ext cx="341430" cy="59833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9" name="Freeform 8"/>
              <p:cNvSpPr>
                <a:spLocks/>
              </p:cNvSpPr>
              <p:nvPr/>
            </p:nvSpPr>
            <p:spPr bwMode="auto">
              <a:xfrm>
                <a:off x="11101455" y="811619"/>
                <a:ext cx="341430" cy="59833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65" name="Rounded Rectangle 64"/>
            <p:cNvSpPr/>
            <p:nvPr/>
          </p:nvSpPr>
          <p:spPr bwMode="auto">
            <a:xfrm>
              <a:off x="11018994" y="471300"/>
              <a:ext cx="914400" cy="1319648"/>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6" name="TextBox 65"/>
            <p:cNvSpPr txBox="1"/>
            <p:nvPr/>
          </p:nvSpPr>
          <p:spPr>
            <a:xfrm>
              <a:off x="11070620" y="13492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solidFill>
                    <a:schemeClr val="accent5">
                      <a:lumMod val="60000"/>
                      <a:lumOff val="40000"/>
                    </a:schemeClr>
                  </a:solidFill>
                </a:rPr>
                <a:t>API</a:t>
              </a:r>
              <a:endParaRPr lang="en-US" dirty="0">
                <a:solidFill>
                  <a:schemeClr val="accent5">
                    <a:lumMod val="60000"/>
                    <a:lumOff val="40000"/>
                  </a:schemeClr>
                </a:solidFill>
              </a:endParaRPr>
            </a:p>
          </p:txBody>
        </p:sp>
      </p:grpSp>
      <p:sp>
        <p:nvSpPr>
          <p:cNvPr id="72" name="Rounded Rectangle 71"/>
          <p:cNvSpPr/>
          <p:nvPr/>
        </p:nvSpPr>
        <p:spPr bwMode="auto">
          <a:xfrm>
            <a:off x="8629515" y="2656479"/>
            <a:ext cx="914400" cy="1319648"/>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77" name="Group 76"/>
          <p:cNvGrpSpPr/>
          <p:nvPr/>
        </p:nvGrpSpPr>
        <p:grpSpPr>
          <a:xfrm>
            <a:off x="9776224" y="2656479"/>
            <a:ext cx="914400" cy="1394993"/>
            <a:chOff x="11018994" y="471300"/>
            <a:chExt cx="914400" cy="1394993"/>
          </a:xfrm>
        </p:grpSpPr>
        <p:grpSp>
          <p:nvGrpSpPr>
            <p:cNvPr id="78" name="Group 77"/>
            <p:cNvGrpSpPr/>
            <p:nvPr/>
          </p:nvGrpSpPr>
          <p:grpSpPr>
            <a:xfrm>
              <a:off x="11101455" y="546645"/>
              <a:ext cx="749481" cy="863304"/>
              <a:chOff x="11101455" y="546645"/>
              <a:chExt cx="749481" cy="863304"/>
            </a:xfrm>
          </p:grpSpPr>
          <p:sp>
            <p:nvSpPr>
              <p:cNvPr id="81" name="Freeform 6"/>
              <p:cNvSpPr>
                <a:spLocks/>
              </p:cNvSpPr>
              <p:nvPr/>
            </p:nvSpPr>
            <p:spPr bwMode="auto">
              <a:xfrm>
                <a:off x="11134766" y="546645"/>
                <a:ext cx="682857" cy="401738"/>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82" name="Freeform 7"/>
              <p:cNvSpPr>
                <a:spLocks/>
              </p:cNvSpPr>
              <p:nvPr/>
            </p:nvSpPr>
            <p:spPr bwMode="auto">
              <a:xfrm>
                <a:off x="11509506" y="811619"/>
                <a:ext cx="341430" cy="598330"/>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83" name="Freeform 8"/>
              <p:cNvSpPr>
                <a:spLocks/>
              </p:cNvSpPr>
              <p:nvPr/>
            </p:nvSpPr>
            <p:spPr bwMode="auto">
              <a:xfrm>
                <a:off x="11101455" y="811619"/>
                <a:ext cx="341430" cy="598330"/>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79" name="Rounded Rectangle 78"/>
            <p:cNvSpPr/>
            <p:nvPr/>
          </p:nvSpPr>
          <p:spPr bwMode="auto">
            <a:xfrm>
              <a:off x="11018994" y="471300"/>
              <a:ext cx="914400" cy="1319648"/>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TextBox 79"/>
            <p:cNvSpPr txBox="1"/>
            <p:nvPr/>
          </p:nvSpPr>
          <p:spPr>
            <a:xfrm>
              <a:off x="11070620" y="1349271"/>
              <a:ext cx="811147" cy="517022"/>
            </a:xfrm>
            <a:prstGeom prst="rect">
              <a:avLst/>
            </a:prstGeom>
            <a:noFill/>
          </p:spPr>
          <p:txBody>
            <a:bodyPr wrap="square" lIns="182854" tIns="146283" rIns="182854" bIns="146283" rtlCol="0">
              <a:spAutoFit/>
            </a:bodyPr>
            <a:lstStyle/>
            <a:p>
              <a:pPr algn="ctr">
                <a:lnSpc>
                  <a:spcPct val="90000"/>
                </a:lnSpc>
                <a:spcAft>
                  <a:spcPts val="600"/>
                </a:spcAft>
              </a:pPr>
              <a:r>
                <a:rPr lang="en-US" sz="1600" dirty="0">
                  <a:solidFill>
                    <a:schemeClr val="accent5">
                      <a:lumMod val="60000"/>
                      <a:lumOff val="40000"/>
                    </a:schemeClr>
                  </a:solidFill>
                </a:rPr>
                <a:t>API</a:t>
              </a:r>
              <a:endParaRPr lang="en-US" dirty="0">
                <a:solidFill>
                  <a:schemeClr val="accent5">
                    <a:lumMod val="60000"/>
                    <a:lumOff val="40000"/>
                  </a:schemeClr>
                </a:solidFill>
              </a:endParaRPr>
            </a:p>
          </p:txBody>
        </p:sp>
      </p:grpSp>
    </p:spTree>
    <p:extLst>
      <p:ext uri="{BB962C8B-B14F-4D97-AF65-F5344CB8AC3E}">
        <p14:creationId xmlns:p14="http://schemas.microsoft.com/office/powerpoint/2010/main" val="255901317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8429365" y="1371600"/>
            <a:ext cx="2398340" cy="4341755"/>
            <a:chOff x="5039097" y="1059029"/>
            <a:chExt cx="2398340" cy="4341755"/>
          </a:xfrm>
        </p:grpSpPr>
        <p:grpSp>
          <p:nvGrpSpPr>
            <p:cNvPr id="120" name="Group 119"/>
            <p:cNvGrpSpPr/>
            <p:nvPr/>
          </p:nvGrpSpPr>
          <p:grpSpPr>
            <a:xfrm>
              <a:off x="5039097" y="1059029"/>
              <a:ext cx="2398340" cy="4341755"/>
              <a:chOff x="5039097" y="1059029"/>
              <a:chExt cx="2398340" cy="4341755"/>
            </a:xfrm>
          </p:grpSpPr>
          <p:sp>
            <p:nvSpPr>
              <p:cNvPr id="126" name="Rectangle 125"/>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7" name="Rectangle 126"/>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21" name="Oval 120"/>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2" name="Oval 121"/>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3" name="Rounded Rectangle 122"/>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4" name="Rounded Rectangle 123"/>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5" name="Rounded Rectangle 124"/>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28" name="Group 127"/>
          <p:cNvGrpSpPr/>
          <p:nvPr/>
        </p:nvGrpSpPr>
        <p:grpSpPr>
          <a:xfrm>
            <a:off x="5016343" y="1371600"/>
            <a:ext cx="2398340" cy="4341755"/>
            <a:chOff x="5039097" y="1059029"/>
            <a:chExt cx="2398340" cy="4341755"/>
          </a:xfrm>
        </p:grpSpPr>
        <p:grpSp>
          <p:nvGrpSpPr>
            <p:cNvPr id="129" name="Group 128"/>
            <p:cNvGrpSpPr/>
            <p:nvPr/>
          </p:nvGrpSpPr>
          <p:grpSpPr>
            <a:xfrm>
              <a:off x="5039097" y="1059029"/>
              <a:ext cx="2398340" cy="4341755"/>
              <a:chOff x="5039097" y="1059029"/>
              <a:chExt cx="2398340" cy="4341755"/>
            </a:xfrm>
          </p:grpSpPr>
          <p:sp>
            <p:nvSpPr>
              <p:cNvPr id="135" name="Rectangle 134"/>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6" name="Rectangle 135"/>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0" name="Oval 129"/>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1" name="Oval 130"/>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2" name="Rounded Rectangle 131"/>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3" name="Rounded Rectangle 132"/>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4" name="Rounded Rectangle 133"/>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37" name="Group 136"/>
          <p:cNvGrpSpPr/>
          <p:nvPr/>
        </p:nvGrpSpPr>
        <p:grpSpPr>
          <a:xfrm>
            <a:off x="1299309" y="1371600"/>
            <a:ext cx="2398340" cy="4341755"/>
            <a:chOff x="5039097" y="1059029"/>
            <a:chExt cx="2398340" cy="4341755"/>
          </a:xfrm>
        </p:grpSpPr>
        <p:grpSp>
          <p:nvGrpSpPr>
            <p:cNvPr id="138" name="Group 137"/>
            <p:cNvGrpSpPr/>
            <p:nvPr/>
          </p:nvGrpSpPr>
          <p:grpSpPr>
            <a:xfrm>
              <a:off x="5039097" y="1059029"/>
              <a:ext cx="2398340" cy="4341755"/>
              <a:chOff x="5039097" y="1059029"/>
              <a:chExt cx="2398340" cy="4341755"/>
            </a:xfrm>
          </p:grpSpPr>
          <p:sp>
            <p:nvSpPr>
              <p:cNvPr id="144" name="Rectangle 143"/>
              <p:cNvSpPr/>
              <p:nvPr/>
            </p:nvSpPr>
            <p:spPr bwMode="auto">
              <a:xfrm>
                <a:off x="5039098" y="1059029"/>
                <a:ext cx="2398339" cy="3809833"/>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5" name="Rectangle 144"/>
              <p:cNvSpPr/>
              <p:nvPr/>
            </p:nvSpPr>
            <p:spPr bwMode="auto">
              <a:xfrm>
                <a:off x="5039097" y="4888210"/>
                <a:ext cx="2398339" cy="512574"/>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139" name="Oval 138"/>
            <p:cNvSpPr/>
            <p:nvPr/>
          </p:nvSpPr>
          <p:spPr bwMode="auto">
            <a:xfrm>
              <a:off x="5224898"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0" name="Oval 139"/>
            <p:cNvSpPr/>
            <p:nvPr/>
          </p:nvSpPr>
          <p:spPr bwMode="auto">
            <a:xfrm>
              <a:off x="5614837" y="5021127"/>
              <a:ext cx="225768" cy="218064"/>
            </a:xfrm>
            <a:prstGeom prst="ellipse">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1" name="Rounded Rectangle 140"/>
            <p:cNvSpPr/>
            <p:nvPr/>
          </p:nvSpPr>
          <p:spPr bwMode="auto">
            <a:xfrm>
              <a:off x="6092575" y="500974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2" name="Rounded Rectangle 141"/>
            <p:cNvSpPr/>
            <p:nvPr/>
          </p:nvSpPr>
          <p:spPr bwMode="auto">
            <a:xfrm>
              <a:off x="6092575" y="5106163"/>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3" name="Rounded Rectangle 142"/>
            <p:cNvSpPr/>
            <p:nvPr/>
          </p:nvSpPr>
          <p:spPr bwMode="auto">
            <a:xfrm>
              <a:off x="6092575" y="5196252"/>
              <a:ext cx="1097280" cy="47992"/>
            </a:xfrm>
            <a:prstGeom prst="roundRect">
              <a:avLst/>
            </a:prstGeom>
            <a:solidFill>
              <a:schemeClr val="bg2"/>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grpSp>
        <p:nvGrpSpPr>
          <p:cNvPr id="146" name="Group 145"/>
          <p:cNvGrpSpPr/>
          <p:nvPr/>
        </p:nvGrpSpPr>
        <p:grpSpPr>
          <a:xfrm>
            <a:off x="2614316" y="633353"/>
            <a:ext cx="7032783" cy="609600"/>
            <a:chOff x="2614316" y="633353"/>
            <a:chExt cx="7032783" cy="609600"/>
          </a:xfrm>
        </p:grpSpPr>
        <p:cxnSp>
          <p:nvCxnSpPr>
            <p:cNvPr id="147" name="Straight Connector 146"/>
            <p:cNvCxnSpPr/>
            <p:nvPr/>
          </p:nvCxnSpPr>
          <p:spPr>
            <a:xfrm>
              <a:off x="2614316" y="633353"/>
              <a:ext cx="7032783" cy="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62114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6224323"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9647099" y="633353"/>
              <a:ext cx="0" cy="6096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0" name="Title 2"/>
          <p:cNvSpPr>
            <a:spLocks noGrp="1"/>
          </p:cNvSpPr>
          <p:nvPr>
            <p:ph type="title"/>
          </p:nvPr>
        </p:nvSpPr>
        <p:spPr>
          <a:xfrm>
            <a:off x="1" y="6146798"/>
            <a:ext cx="12436474" cy="806770"/>
          </a:xfrm>
        </p:spPr>
        <p:txBody>
          <a:bodyPr/>
          <a:lstStyle/>
          <a:p>
            <a:pPr algn="ctr"/>
            <a:r>
              <a:rPr lang="en-US" sz="2800" dirty="0"/>
              <a:t>How about even more? </a:t>
            </a:r>
            <a:r>
              <a:rPr lang="en-US" sz="2800" dirty="0">
                <a:sym typeface="Wingdings" panose="05000000000000000000" pitchFamily="2" charset="2"/>
              </a:rPr>
              <a:t> </a:t>
            </a:r>
            <a:r>
              <a:rPr lang="en-US" sz="2800" dirty="0"/>
              <a:t/>
            </a:r>
            <a:br>
              <a:rPr lang="en-US" sz="2800" dirty="0"/>
            </a:br>
            <a:endParaRPr lang="en-US" sz="2800" dirty="0"/>
          </a:p>
        </p:txBody>
      </p:sp>
      <p:grpSp>
        <p:nvGrpSpPr>
          <p:cNvPr id="30" name="Group 29"/>
          <p:cNvGrpSpPr/>
          <p:nvPr/>
        </p:nvGrpSpPr>
        <p:grpSpPr>
          <a:xfrm>
            <a:off x="5328120" y="3843830"/>
            <a:ext cx="1774783" cy="1103648"/>
            <a:chOff x="5361881" y="3547150"/>
            <a:chExt cx="1774783" cy="1103648"/>
          </a:xfrm>
        </p:grpSpPr>
        <p:grpSp>
          <p:nvGrpSpPr>
            <p:cNvPr id="25" name="Group 24"/>
            <p:cNvGrpSpPr/>
            <p:nvPr/>
          </p:nvGrpSpPr>
          <p:grpSpPr>
            <a:xfrm>
              <a:off x="5963294" y="3592581"/>
              <a:ext cx="578611" cy="684037"/>
              <a:chOff x="954777" y="3646707"/>
              <a:chExt cx="578611" cy="684037"/>
            </a:xfrm>
          </p:grpSpPr>
          <p:sp>
            <p:nvSpPr>
              <p:cNvPr id="18" name="Freeform 6"/>
              <p:cNvSpPr>
                <a:spLocks/>
              </p:cNvSpPr>
              <p:nvPr/>
            </p:nvSpPr>
            <p:spPr bwMode="auto">
              <a:xfrm>
                <a:off x="980494" y="3646707"/>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0" name="Freeform 7"/>
              <p:cNvSpPr>
                <a:spLocks/>
              </p:cNvSpPr>
              <p:nvPr/>
            </p:nvSpPr>
            <p:spPr bwMode="auto">
              <a:xfrm>
                <a:off x="1269799" y="3856658"/>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 name="Freeform 8"/>
              <p:cNvSpPr>
                <a:spLocks/>
              </p:cNvSpPr>
              <p:nvPr/>
            </p:nvSpPr>
            <p:spPr bwMode="auto">
              <a:xfrm>
                <a:off x="954777" y="3856658"/>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6" name="Rounded Rectangle 15"/>
            <p:cNvSpPr/>
            <p:nvPr/>
          </p:nvSpPr>
          <p:spPr bwMode="auto">
            <a:xfrm>
              <a:off x="5361882" y="3547150"/>
              <a:ext cx="1770810" cy="1014045"/>
            </a:xfrm>
            <a:prstGeom prst="round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5361881" y="4161476"/>
              <a:ext cx="1774783"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rgbClr val="FFFF00"/>
                  </a:solidFill>
                </a:rPr>
                <a:t>Cache</a:t>
              </a:r>
              <a:endParaRPr lang="en-US" sz="1600" dirty="0">
                <a:solidFill>
                  <a:srgbClr val="FFFF00"/>
                </a:solidFill>
              </a:endParaRPr>
            </a:p>
          </p:txBody>
        </p:sp>
      </p:grpSp>
      <p:grpSp>
        <p:nvGrpSpPr>
          <p:cNvPr id="9" name="Group 8"/>
          <p:cNvGrpSpPr/>
          <p:nvPr/>
        </p:nvGrpSpPr>
        <p:grpSpPr>
          <a:xfrm>
            <a:off x="5228239" y="2740182"/>
            <a:ext cx="990600" cy="1103648"/>
            <a:chOff x="6751637" y="403644"/>
            <a:chExt cx="990600" cy="1103648"/>
          </a:xfrm>
        </p:grpSpPr>
        <p:grpSp>
          <p:nvGrpSpPr>
            <p:cNvPr id="3" name="Group 2"/>
            <p:cNvGrpSpPr/>
            <p:nvPr/>
          </p:nvGrpSpPr>
          <p:grpSpPr>
            <a:xfrm>
              <a:off x="6940303" y="449075"/>
              <a:ext cx="578611" cy="684037"/>
              <a:chOff x="6940303" y="449075"/>
              <a:chExt cx="578611" cy="684037"/>
            </a:xfrm>
          </p:grpSpPr>
          <p:sp>
            <p:nvSpPr>
              <p:cNvPr id="57" name="Freeform 6"/>
              <p:cNvSpPr>
                <a:spLocks/>
              </p:cNvSpPr>
              <p:nvPr/>
            </p:nvSpPr>
            <p:spPr bwMode="auto">
              <a:xfrm>
                <a:off x="6966020" y="449075"/>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59" name="Freeform 7"/>
              <p:cNvSpPr>
                <a:spLocks/>
              </p:cNvSpPr>
              <p:nvPr/>
            </p:nvSpPr>
            <p:spPr bwMode="auto">
              <a:xfrm>
                <a:off x="7255325" y="659026"/>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60" name="Freeform 8"/>
              <p:cNvSpPr>
                <a:spLocks/>
              </p:cNvSpPr>
              <p:nvPr/>
            </p:nvSpPr>
            <p:spPr bwMode="auto">
              <a:xfrm>
                <a:off x="6940303" y="659026"/>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61" name="Rounded Rectangle 60"/>
            <p:cNvSpPr/>
            <p:nvPr/>
          </p:nvSpPr>
          <p:spPr bwMode="auto">
            <a:xfrm>
              <a:off x="6832049" y="403644"/>
              <a:ext cx="790837" cy="1014045"/>
            </a:xfrm>
            <a:prstGeom prst="round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62" name="TextBox 61"/>
            <p:cNvSpPr txBox="1"/>
            <p:nvPr/>
          </p:nvSpPr>
          <p:spPr>
            <a:xfrm>
              <a:off x="6751637" y="1017970"/>
              <a:ext cx="990600"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1"/>
                  </a:solidFill>
                </a:rPr>
                <a:t>Web2</a:t>
              </a:r>
              <a:endParaRPr lang="en-US" sz="1600" dirty="0">
                <a:solidFill>
                  <a:schemeClr val="accent1"/>
                </a:solidFill>
              </a:endParaRPr>
            </a:p>
          </p:txBody>
        </p:sp>
      </p:grpSp>
      <p:grpSp>
        <p:nvGrpSpPr>
          <p:cNvPr id="19" name="Group 18"/>
          <p:cNvGrpSpPr/>
          <p:nvPr/>
        </p:nvGrpSpPr>
        <p:grpSpPr>
          <a:xfrm>
            <a:off x="6304570" y="1610256"/>
            <a:ext cx="811147" cy="1103648"/>
            <a:chOff x="6390851" y="243071"/>
            <a:chExt cx="811147" cy="1103648"/>
          </a:xfrm>
        </p:grpSpPr>
        <p:grpSp>
          <p:nvGrpSpPr>
            <p:cNvPr id="14" name="Group 13"/>
            <p:cNvGrpSpPr/>
            <p:nvPr/>
          </p:nvGrpSpPr>
          <p:grpSpPr>
            <a:xfrm>
              <a:off x="6506602" y="288502"/>
              <a:ext cx="578611" cy="684037"/>
              <a:chOff x="6506602" y="288502"/>
              <a:chExt cx="578611" cy="684037"/>
            </a:xfrm>
          </p:grpSpPr>
          <p:sp>
            <p:nvSpPr>
              <p:cNvPr id="71" name="Freeform 6"/>
              <p:cNvSpPr>
                <a:spLocks/>
              </p:cNvSpPr>
              <p:nvPr/>
            </p:nvSpPr>
            <p:spPr bwMode="auto">
              <a:xfrm>
                <a:off x="6532319" y="288502"/>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73" name="Freeform 7"/>
              <p:cNvSpPr>
                <a:spLocks/>
              </p:cNvSpPr>
              <p:nvPr/>
            </p:nvSpPr>
            <p:spPr bwMode="auto">
              <a:xfrm>
                <a:off x="6821624" y="498453"/>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74" name="Freeform 8"/>
              <p:cNvSpPr>
                <a:spLocks/>
              </p:cNvSpPr>
              <p:nvPr/>
            </p:nvSpPr>
            <p:spPr bwMode="auto">
              <a:xfrm>
                <a:off x="6506602" y="498453"/>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75" name="Rounded Rectangle 74"/>
            <p:cNvSpPr/>
            <p:nvPr/>
          </p:nvSpPr>
          <p:spPr bwMode="auto">
            <a:xfrm>
              <a:off x="6398348" y="243071"/>
              <a:ext cx="790837" cy="1014045"/>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TextBox 75"/>
            <p:cNvSpPr txBox="1"/>
            <p:nvPr/>
          </p:nvSpPr>
          <p:spPr>
            <a:xfrm>
              <a:off x="6390851" y="857397"/>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5">
                      <a:lumMod val="60000"/>
                      <a:lumOff val="40000"/>
                    </a:schemeClr>
                  </a:solidFill>
                </a:rPr>
                <a:t>API</a:t>
              </a:r>
              <a:endParaRPr lang="en-US" sz="1600" dirty="0">
                <a:solidFill>
                  <a:schemeClr val="accent5">
                    <a:lumMod val="60000"/>
                    <a:lumOff val="40000"/>
                  </a:schemeClr>
                </a:solidFill>
              </a:endParaRPr>
            </a:p>
          </p:txBody>
        </p:sp>
      </p:grpSp>
      <p:grpSp>
        <p:nvGrpSpPr>
          <p:cNvPr id="24" name="Group 23"/>
          <p:cNvGrpSpPr/>
          <p:nvPr/>
        </p:nvGrpSpPr>
        <p:grpSpPr>
          <a:xfrm>
            <a:off x="6303394" y="2740182"/>
            <a:ext cx="811147" cy="1103648"/>
            <a:chOff x="8197714" y="285906"/>
            <a:chExt cx="811147" cy="1103648"/>
          </a:xfrm>
        </p:grpSpPr>
        <p:grpSp>
          <p:nvGrpSpPr>
            <p:cNvPr id="23" name="Group 22"/>
            <p:cNvGrpSpPr/>
            <p:nvPr/>
          </p:nvGrpSpPr>
          <p:grpSpPr>
            <a:xfrm>
              <a:off x="8313465" y="331337"/>
              <a:ext cx="578611" cy="684037"/>
              <a:chOff x="8313465" y="331337"/>
              <a:chExt cx="578611" cy="684037"/>
            </a:xfrm>
          </p:grpSpPr>
          <p:sp>
            <p:nvSpPr>
              <p:cNvPr id="85" name="Freeform 6"/>
              <p:cNvSpPr>
                <a:spLocks/>
              </p:cNvSpPr>
              <p:nvPr/>
            </p:nvSpPr>
            <p:spPr bwMode="auto">
              <a:xfrm>
                <a:off x="8339182" y="331337"/>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86" name="Freeform 7"/>
              <p:cNvSpPr>
                <a:spLocks/>
              </p:cNvSpPr>
              <p:nvPr/>
            </p:nvSpPr>
            <p:spPr bwMode="auto">
              <a:xfrm>
                <a:off x="8628487" y="541288"/>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87" name="Freeform 8"/>
              <p:cNvSpPr>
                <a:spLocks/>
              </p:cNvSpPr>
              <p:nvPr/>
            </p:nvSpPr>
            <p:spPr bwMode="auto">
              <a:xfrm>
                <a:off x="8313465" y="541288"/>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88" name="Rounded Rectangle 87"/>
            <p:cNvSpPr/>
            <p:nvPr/>
          </p:nvSpPr>
          <p:spPr bwMode="auto">
            <a:xfrm>
              <a:off x="8205211" y="285906"/>
              <a:ext cx="790837" cy="1014045"/>
            </a:xfrm>
            <a:prstGeom prst="roundRect">
              <a:avLst/>
            </a:prstGeom>
            <a:noFill/>
            <a:ln w="28575">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9" name="TextBox 88"/>
            <p:cNvSpPr txBox="1"/>
            <p:nvPr/>
          </p:nvSpPr>
          <p:spPr>
            <a:xfrm>
              <a:off x="8197714"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3">
                      <a:lumMod val="50000"/>
                    </a:schemeClr>
                  </a:solidFill>
                </a:rPr>
                <a:t>API2</a:t>
              </a:r>
              <a:endParaRPr lang="en-US" sz="1600" dirty="0">
                <a:solidFill>
                  <a:schemeClr val="accent3">
                    <a:lumMod val="50000"/>
                  </a:schemeClr>
                </a:solidFill>
              </a:endParaRPr>
            </a:p>
          </p:txBody>
        </p:sp>
      </p:grpSp>
      <p:grpSp>
        <p:nvGrpSpPr>
          <p:cNvPr id="22" name="Group 21"/>
          <p:cNvGrpSpPr/>
          <p:nvPr/>
        </p:nvGrpSpPr>
        <p:grpSpPr>
          <a:xfrm>
            <a:off x="5320624" y="1610256"/>
            <a:ext cx="811147" cy="1103648"/>
            <a:chOff x="1997730" y="285906"/>
            <a:chExt cx="811147" cy="1103648"/>
          </a:xfrm>
        </p:grpSpPr>
        <p:grpSp>
          <p:nvGrpSpPr>
            <p:cNvPr id="90" name="Group 89"/>
            <p:cNvGrpSpPr/>
            <p:nvPr/>
          </p:nvGrpSpPr>
          <p:grpSpPr>
            <a:xfrm>
              <a:off x="2113481" y="331337"/>
              <a:ext cx="578611" cy="684037"/>
              <a:chOff x="9515069" y="2769325"/>
              <a:chExt cx="1130389" cy="1353921"/>
            </a:xfrm>
          </p:grpSpPr>
          <p:sp>
            <p:nvSpPr>
              <p:cNvPr id="91"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92"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93"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94" name="Rounded Rectangle 93"/>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5" name="TextBox 94"/>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grpSp>
        <p:nvGrpSpPr>
          <p:cNvPr id="151" name="Group 150"/>
          <p:cNvGrpSpPr/>
          <p:nvPr/>
        </p:nvGrpSpPr>
        <p:grpSpPr>
          <a:xfrm>
            <a:off x="8733378" y="3843830"/>
            <a:ext cx="1774783" cy="1103648"/>
            <a:chOff x="5361881" y="3547150"/>
            <a:chExt cx="1774783" cy="1103648"/>
          </a:xfrm>
        </p:grpSpPr>
        <p:grpSp>
          <p:nvGrpSpPr>
            <p:cNvPr id="152" name="Group 151"/>
            <p:cNvGrpSpPr/>
            <p:nvPr/>
          </p:nvGrpSpPr>
          <p:grpSpPr>
            <a:xfrm>
              <a:off x="5963294" y="3592581"/>
              <a:ext cx="578611" cy="684037"/>
              <a:chOff x="954777" y="3646707"/>
              <a:chExt cx="578611" cy="684037"/>
            </a:xfrm>
          </p:grpSpPr>
          <p:sp>
            <p:nvSpPr>
              <p:cNvPr id="155" name="Freeform 6"/>
              <p:cNvSpPr>
                <a:spLocks/>
              </p:cNvSpPr>
              <p:nvPr/>
            </p:nvSpPr>
            <p:spPr bwMode="auto">
              <a:xfrm>
                <a:off x="980494" y="3646707"/>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56" name="Freeform 7"/>
              <p:cNvSpPr>
                <a:spLocks/>
              </p:cNvSpPr>
              <p:nvPr/>
            </p:nvSpPr>
            <p:spPr bwMode="auto">
              <a:xfrm>
                <a:off x="1269799" y="3856658"/>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57" name="Freeform 8"/>
              <p:cNvSpPr>
                <a:spLocks/>
              </p:cNvSpPr>
              <p:nvPr/>
            </p:nvSpPr>
            <p:spPr bwMode="auto">
              <a:xfrm>
                <a:off x="954777" y="3856658"/>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53" name="Rounded Rectangle 152"/>
            <p:cNvSpPr/>
            <p:nvPr/>
          </p:nvSpPr>
          <p:spPr bwMode="auto">
            <a:xfrm>
              <a:off x="5361882" y="3547150"/>
              <a:ext cx="1770810" cy="1014045"/>
            </a:xfrm>
            <a:prstGeom prst="round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54" name="TextBox 153"/>
            <p:cNvSpPr txBox="1"/>
            <p:nvPr/>
          </p:nvSpPr>
          <p:spPr>
            <a:xfrm>
              <a:off x="5361881" y="4161476"/>
              <a:ext cx="1774783"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rgbClr val="FFFF00"/>
                  </a:solidFill>
                </a:rPr>
                <a:t>Cache</a:t>
              </a:r>
              <a:endParaRPr lang="en-US" sz="1600" dirty="0">
                <a:solidFill>
                  <a:srgbClr val="FFFF00"/>
                </a:solidFill>
              </a:endParaRPr>
            </a:p>
          </p:txBody>
        </p:sp>
      </p:grpSp>
      <p:grpSp>
        <p:nvGrpSpPr>
          <p:cNvPr id="158" name="Group 157"/>
          <p:cNvGrpSpPr/>
          <p:nvPr/>
        </p:nvGrpSpPr>
        <p:grpSpPr>
          <a:xfrm>
            <a:off x="8633497" y="2740182"/>
            <a:ext cx="990600" cy="1103648"/>
            <a:chOff x="6751637" y="403644"/>
            <a:chExt cx="990600" cy="1103648"/>
          </a:xfrm>
        </p:grpSpPr>
        <p:grpSp>
          <p:nvGrpSpPr>
            <p:cNvPr id="159" name="Group 158"/>
            <p:cNvGrpSpPr/>
            <p:nvPr/>
          </p:nvGrpSpPr>
          <p:grpSpPr>
            <a:xfrm>
              <a:off x="6940303" y="449075"/>
              <a:ext cx="578611" cy="684037"/>
              <a:chOff x="6940303" y="449075"/>
              <a:chExt cx="578611" cy="684037"/>
            </a:xfrm>
          </p:grpSpPr>
          <p:sp>
            <p:nvSpPr>
              <p:cNvPr id="162" name="Freeform 6"/>
              <p:cNvSpPr>
                <a:spLocks/>
              </p:cNvSpPr>
              <p:nvPr/>
            </p:nvSpPr>
            <p:spPr bwMode="auto">
              <a:xfrm>
                <a:off x="6966020" y="449075"/>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63" name="Freeform 7"/>
              <p:cNvSpPr>
                <a:spLocks/>
              </p:cNvSpPr>
              <p:nvPr/>
            </p:nvSpPr>
            <p:spPr bwMode="auto">
              <a:xfrm>
                <a:off x="7255325" y="659026"/>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64" name="Freeform 8"/>
              <p:cNvSpPr>
                <a:spLocks/>
              </p:cNvSpPr>
              <p:nvPr/>
            </p:nvSpPr>
            <p:spPr bwMode="auto">
              <a:xfrm>
                <a:off x="6940303" y="659026"/>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60" name="Rounded Rectangle 159"/>
            <p:cNvSpPr/>
            <p:nvPr/>
          </p:nvSpPr>
          <p:spPr bwMode="auto">
            <a:xfrm>
              <a:off x="6832049" y="403644"/>
              <a:ext cx="790837" cy="1014045"/>
            </a:xfrm>
            <a:prstGeom prst="round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1" name="TextBox 160"/>
            <p:cNvSpPr txBox="1"/>
            <p:nvPr/>
          </p:nvSpPr>
          <p:spPr>
            <a:xfrm>
              <a:off x="6751637" y="1017970"/>
              <a:ext cx="990600"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1"/>
                  </a:solidFill>
                </a:rPr>
                <a:t>Web2</a:t>
              </a:r>
              <a:endParaRPr lang="en-US" sz="1600" dirty="0">
                <a:solidFill>
                  <a:schemeClr val="accent1"/>
                </a:solidFill>
              </a:endParaRPr>
            </a:p>
          </p:txBody>
        </p:sp>
      </p:grpSp>
      <p:grpSp>
        <p:nvGrpSpPr>
          <p:cNvPr id="165" name="Group 164"/>
          <p:cNvGrpSpPr/>
          <p:nvPr/>
        </p:nvGrpSpPr>
        <p:grpSpPr>
          <a:xfrm>
            <a:off x="9709828" y="1610256"/>
            <a:ext cx="811147" cy="1103648"/>
            <a:chOff x="6390851" y="243071"/>
            <a:chExt cx="811147" cy="1103648"/>
          </a:xfrm>
        </p:grpSpPr>
        <p:grpSp>
          <p:nvGrpSpPr>
            <p:cNvPr id="166" name="Group 165"/>
            <p:cNvGrpSpPr/>
            <p:nvPr/>
          </p:nvGrpSpPr>
          <p:grpSpPr>
            <a:xfrm>
              <a:off x="6506602" y="288502"/>
              <a:ext cx="578611" cy="684037"/>
              <a:chOff x="6506602" y="288502"/>
              <a:chExt cx="578611" cy="684037"/>
            </a:xfrm>
          </p:grpSpPr>
          <p:sp>
            <p:nvSpPr>
              <p:cNvPr id="169" name="Freeform 6"/>
              <p:cNvSpPr>
                <a:spLocks/>
              </p:cNvSpPr>
              <p:nvPr/>
            </p:nvSpPr>
            <p:spPr bwMode="auto">
              <a:xfrm>
                <a:off x="6532319" y="288502"/>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70" name="Freeform 7"/>
              <p:cNvSpPr>
                <a:spLocks/>
              </p:cNvSpPr>
              <p:nvPr/>
            </p:nvSpPr>
            <p:spPr bwMode="auto">
              <a:xfrm>
                <a:off x="6821624" y="498453"/>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71" name="Freeform 8"/>
              <p:cNvSpPr>
                <a:spLocks/>
              </p:cNvSpPr>
              <p:nvPr/>
            </p:nvSpPr>
            <p:spPr bwMode="auto">
              <a:xfrm>
                <a:off x="6506602" y="498453"/>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67" name="Rounded Rectangle 166"/>
            <p:cNvSpPr/>
            <p:nvPr/>
          </p:nvSpPr>
          <p:spPr bwMode="auto">
            <a:xfrm>
              <a:off x="6398348" y="243071"/>
              <a:ext cx="790837" cy="1014045"/>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8" name="TextBox 167"/>
            <p:cNvSpPr txBox="1"/>
            <p:nvPr/>
          </p:nvSpPr>
          <p:spPr>
            <a:xfrm>
              <a:off x="6390851" y="857397"/>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5">
                      <a:lumMod val="60000"/>
                      <a:lumOff val="40000"/>
                    </a:schemeClr>
                  </a:solidFill>
                </a:rPr>
                <a:t>API</a:t>
              </a:r>
              <a:endParaRPr lang="en-US" sz="1600" dirty="0">
                <a:solidFill>
                  <a:schemeClr val="accent5">
                    <a:lumMod val="60000"/>
                    <a:lumOff val="40000"/>
                  </a:schemeClr>
                </a:solidFill>
              </a:endParaRPr>
            </a:p>
          </p:txBody>
        </p:sp>
      </p:grpSp>
      <p:grpSp>
        <p:nvGrpSpPr>
          <p:cNvPr id="172" name="Group 171"/>
          <p:cNvGrpSpPr/>
          <p:nvPr/>
        </p:nvGrpSpPr>
        <p:grpSpPr>
          <a:xfrm>
            <a:off x="9708652" y="2740182"/>
            <a:ext cx="811147" cy="1103648"/>
            <a:chOff x="8197714" y="285906"/>
            <a:chExt cx="811147" cy="1103648"/>
          </a:xfrm>
        </p:grpSpPr>
        <p:grpSp>
          <p:nvGrpSpPr>
            <p:cNvPr id="173" name="Group 172"/>
            <p:cNvGrpSpPr/>
            <p:nvPr/>
          </p:nvGrpSpPr>
          <p:grpSpPr>
            <a:xfrm>
              <a:off x="8313465" y="331337"/>
              <a:ext cx="578611" cy="684037"/>
              <a:chOff x="8313465" y="331337"/>
              <a:chExt cx="578611" cy="684037"/>
            </a:xfrm>
          </p:grpSpPr>
          <p:sp>
            <p:nvSpPr>
              <p:cNvPr id="176" name="Freeform 6"/>
              <p:cNvSpPr>
                <a:spLocks/>
              </p:cNvSpPr>
              <p:nvPr/>
            </p:nvSpPr>
            <p:spPr bwMode="auto">
              <a:xfrm>
                <a:off x="8339182" y="331337"/>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77" name="Freeform 7"/>
              <p:cNvSpPr>
                <a:spLocks/>
              </p:cNvSpPr>
              <p:nvPr/>
            </p:nvSpPr>
            <p:spPr bwMode="auto">
              <a:xfrm>
                <a:off x="8628487" y="541288"/>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78" name="Freeform 8"/>
              <p:cNvSpPr>
                <a:spLocks/>
              </p:cNvSpPr>
              <p:nvPr/>
            </p:nvSpPr>
            <p:spPr bwMode="auto">
              <a:xfrm>
                <a:off x="8313465" y="541288"/>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74" name="Rounded Rectangle 173"/>
            <p:cNvSpPr/>
            <p:nvPr/>
          </p:nvSpPr>
          <p:spPr bwMode="auto">
            <a:xfrm>
              <a:off x="8205211" y="285906"/>
              <a:ext cx="790837" cy="1014045"/>
            </a:xfrm>
            <a:prstGeom prst="roundRect">
              <a:avLst/>
            </a:prstGeom>
            <a:noFill/>
            <a:ln w="28575">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5" name="TextBox 174"/>
            <p:cNvSpPr txBox="1"/>
            <p:nvPr/>
          </p:nvSpPr>
          <p:spPr>
            <a:xfrm>
              <a:off x="8197714"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3">
                      <a:lumMod val="50000"/>
                    </a:schemeClr>
                  </a:solidFill>
                </a:rPr>
                <a:t>API2</a:t>
              </a:r>
              <a:endParaRPr lang="en-US" sz="1600" dirty="0">
                <a:solidFill>
                  <a:schemeClr val="accent3">
                    <a:lumMod val="50000"/>
                  </a:schemeClr>
                </a:solidFill>
              </a:endParaRPr>
            </a:p>
          </p:txBody>
        </p:sp>
      </p:grpSp>
      <p:grpSp>
        <p:nvGrpSpPr>
          <p:cNvPr id="179" name="Group 178"/>
          <p:cNvGrpSpPr/>
          <p:nvPr/>
        </p:nvGrpSpPr>
        <p:grpSpPr>
          <a:xfrm>
            <a:off x="8725882" y="1610256"/>
            <a:ext cx="811147" cy="1103648"/>
            <a:chOff x="1997730" y="285906"/>
            <a:chExt cx="811147" cy="1103648"/>
          </a:xfrm>
        </p:grpSpPr>
        <p:grpSp>
          <p:nvGrpSpPr>
            <p:cNvPr id="180" name="Group 179"/>
            <p:cNvGrpSpPr/>
            <p:nvPr/>
          </p:nvGrpSpPr>
          <p:grpSpPr>
            <a:xfrm>
              <a:off x="2113481" y="331337"/>
              <a:ext cx="578611" cy="684037"/>
              <a:chOff x="9515069" y="2769325"/>
              <a:chExt cx="1130389" cy="1353921"/>
            </a:xfrm>
          </p:grpSpPr>
          <p:sp>
            <p:nvSpPr>
              <p:cNvPr id="183"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84"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85"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81" name="Rounded Rectangle 180"/>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2" name="TextBox 181"/>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grpSp>
        <p:nvGrpSpPr>
          <p:cNvPr id="186" name="Group 185"/>
          <p:cNvGrpSpPr/>
          <p:nvPr/>
        </p:nvGrpSpPr>
        <p:grpSpPr>
          <a:xfrm>
            <a:off x="1593416" y="3843830"/>
            <a:ext cx="1774783" cy="1103648"/>
            <a:chOff x="5361881" y="3547150"/>
            <a:chExt cx="1774783" cy="1103648"/>
          </a:xfrm>
        </p:grpSpPr>
        <p:grpSp>
          <p:nvGrpSpPr>
            <p:cNvPr id="187" name="Group 186"/>
            <p:cNvGrpSpPr/>
            <p:nvPr/>
          </p:nvGrpSpPr>
          <p:grpSpPr>
            <a:xfrm>
              <a:off x="5963294" y="3592581"/>
              <a:ext cx="578611" cy="684037"/>
              <a:chOff x="954777" y="3646707"/>
              <a:chExt cx="578611" cy="684037"/>
            </a:xfrm>
          </p:grpSpPr>
          <p:sp>
            <p:nvSpPr>
              <p:cNvPr id="190" name="Freeform 6"/>
              <p:cNvSpPr>
                <a:spLocks/>
              </p:cNvSpPr>
              <p:nvPr/>
            </p:nvSpPr>
            <p:spPr bwMode="auto">
              <a:xfrm>
                <a:off x="980494" y="3646707"/>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91" name="Freeform 7"/>
              <p:cNvSpPr>
                <a:spLocks/>
              </p:cNvSpPr>
              <p:nvPr/>
            </p:nvSpPr>
            <p:spPr bwMode="auto">
              <a:xfrm>
                <a:off x="1269799" y="3856658"/>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92" name="Freeform 8"/>
              <p:cNvSpPr>
                <a:spLocks/>
              </p:cNvSpPr>
              <p:nvPr/>
            </p:nvSpPr>
            <p:spPr bwMode="auto">
              <a:xfrm>
                <a:off x="954777" y="3856658"/>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rgbClr val="FFFF00"/>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88" name="Rounded Rectangle 187"/>
            <p:cNvSpPr/>
            <p:nvPr/>
          </p:nvSpPr>
          <p:spPr bwMode="auto">
            <a:xfrm>
              <a:off x="5361882" y="3547150"/>
              <a:ext cx="1770810" cy="1014045"/>
            </a:xfrm>
            <a:prstGeom prst="roundRect">
              <a:avLst/>
            </a:prstGeom>
            <a:noFill/>
            <a:ln w="28575">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9" name="TextBox 188"/>
            <p:cNvSpPr txBox="1"/>
            <p:nvPr/>
          </p:nvSpPr>
          <p:spPr>
            <a:xfrm>
              <a:off x="5361881" y="4161476"/>
              <a:ext cx="1774783"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rgbClr val="FFFF00"/>
                  </a:solidFill>
                </a:rPr>
                <a:t>Cache</a:t>
              </a:r>
              <a:endParaRPr lang="en-US" sz="1600" dirty="0">
                <a:solidFill>
                  <a:srgbClr val="FFFF00"/>
                </a:solidFill>
              </a:endParaRPr>
            </a:p>
          </p:txBody>
        </p:sp>
      </p:grpSp>
      <p:grpSp>
        <p:nvGrpSpPr>
          <p:cNvPr id="193" name="Group 192"/>
          <p:cNvGrpSpPr/>
          <p:nvPr/>
        </p:nvGrpSpPr>
        <p:grpSpPr>
          <a:xfrm>
            <a:off x="1493535" y="2740182"/>
            <a:ext cx="990600" cy="1103648"/>
            <a:chOff x="6751637" y="403644"/>
            <a:chExt cx="990600" cy="1103648"/>
          </a:xfrm>
        </p:grpSpPr>
        <p:grpSp>
          <p:nvGrpSpPr>
            <p:cNvPr id="194" name="Group 193"/>
            <p:cNvGrpSpPr/>
            <p:nvPr/>
          </p:nvGrpSpPr>
          <p:grpSpPr>
            <a:xfrm>
              <a:off x="6940303" y="449075"/>
              <a:ext cx="578611" cy="684037"/>
              <a:chOff x="6940303" y="449075"/>
              <a:chExt cx="578611" cy="684037"/>
            </a:xfrm>
          </p:grpSpPr>
          <p:sp>
            <p:nvSpPr>
              <p:cNvPr id="197" name="Freeform 6"/>
              <p:cNvSpPr>
                <a:spLocks/>
              </p:cNvSpPr>
              <p:nvPr/>
            </p:nvSpPr>
            <p:spPr bwMode="auto">
              <a:xfrm>
                <a:off x="6966020" y="449075"/>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98" name="Freeform 7"/>
              <p:cNvSpPr>
                <a:spLocks/>
              </p:cNvSpPr>
              <p:nvPr/>
            </p:nvSpPr>
            <p:spPr bwMode="auto">
              <a:xfrm>
                <a:off x="7255325" y="659026"/>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199" name="Freeform 8"/>
              <p:cNvSpPr>
                <a:spLocks/>
              </p:cNvSpPr>
              <p:nvPr/>
            </p:nvSpPr>
            <p:spPr bwMode="auto">
              <a:xfrm>
                <a:off x="6940303" y="659026"/>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195" name="Rounded Rectangle 194"/>
            <p:cNvSpPr/>
            <p:nvPr/>
          </p:nvSpPr>
          <p:spPr bwMode="auto">
            <a:xfrm>
              <a:off x="6832049" y="403644"/>
              <a:ext cx="790837" cy="1014045"/>
            </a:xfrm>
            <a:prstGeom prst="round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96" name="TextBox 195"/>
            <p:cNvSpPr txBox="1"/>
            <p:nvPr/>
          </p:nvSpPr>
          <p:spPr>
            <a:xfrm>
              <a:off x="6751637" y="1017970"/>
              <a:ext cx="990600"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1"/>
                  </a:solidFill>
                </a:rPr>
                <a:t>Web2</a:t>
              </a:r>
              <a:endParaRPr lang="en-US" sz="1600" dirty="0">
                <a:solidFill>
                  <a:schemeClr val="accent1"/>
                </a:solidFill>
              </a:endParaRPr>
            </a:p>
          </p:txBody>
        </p:sp>
      </p:grpSp>
      <p:grpSp>
        <p:nvGrpSpPr>
          <p:cNvPr id="200" name="Group 199"/>
          <p:cNvGrpSpPr/>
          <p:nvPr/>
        </p:nvGrpSpPr>
        <p:grpSpPr>
          <a:xfrm>
            <a:off x="2569866" y="1610256"/>
            <a:ext cx="811147" cy="1103648"/>
            <a:chOff x="6390851" y="243071"/>
            <a:chExt cx="811147" cy="1103648"/>
          </a:xfrm>
        </p:grpSpPr>
        <p:grpSp>
          <p:nvGrpSpPr>
            <p:cNvPr id="201" name="Group 200"/>
            <p:cNvGrpSpPr/>
            <p:nvPr/>
          </p:nvGrpSpPr>
          <p:grpSpPr>
            <a:xfrm>
              <a:off x="6506602" y="288502"/>
              <a:ext cx="578611" cy="684037"/>
              <a:chOff x="6506602" y="288502"/>
              <a:chExt cx="578611" cy="684037"/>
            </a:xfrm>
          </p:grpSpPr>
          <p:sp>
            <p:nvSpPr>
              <p:cNvPr id="204" name="Freeform 6"/>
              <p:cNvSpPr>
                <a:spLocks/>
              </p:cNvSpPr>
              <p:nvPr/>
            </p:nvSpPr>
            <p:spPr bwMode="auto">
              <a:xfrm>
                <a:off x="6532319" y="288502"/>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05" name="Freeform 7"/>
              <p:cNvSpPr>
                <a:spLocks/>
              </p:cNvSpPr>
              <p:nvPr/>
            </p:nvSpPr>
            <p:spPr bwMode="auto">
              <a:xfrm>
                <a:off x="6821624" y="498453"/>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06" name="Freeform 8"/>
              <p:cNvSpPr>
                <a:spLocks/>
              </p:cNvSpPr>
              <p:nvPr/>
            </p:nvSpPr>
            <p:spPr bwMode="auto">
              <a:xfrm>
                <a:off x="6506602" y="498453"/>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5">
                  <a:lumMod val="60000"/>
                  <a:lumOff val="4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02" name="Rounded Rectangle 201"/>
            <p:cNvSpPr/>
            <p:nvPr/>
          </p:nvSpPr>
          <p:spPr bwMode="auto">
            <a:xfrm>
              <a:off x="6398348" y="243071"/>
              <a:ext cx="790837" cy="1014045"/>
            </a:xfrm>
            <a:prstGeom prst="roundRect">
              <a:avLst/>
            </a:prstGeom>
            <a:noFill/>
            <a:ln w="28575">
              <a:solidFill>
                <a:schemeClr val="accent5">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3" name="TextBox 202"/>
            <p:cNvSpPr txBox="1"/>
            <p:nvPr/>
          </p:nvSpPr>
          <p:spPr>
            <a:xfrm>
              <a:off x="6390851" y="857397"/>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5">
                      <a:lumMod val="60000"/>
                      <a:lumOff val="40000"/>
                    </a:schemeClr>
                  </a:solidFill>
                </a:rPr>
                <a:t>API</a:t>
              </a:r>
              <a:endParaRPr lang="en-US" sz="1600" dirty="0">
                <a:solidFill>
                  <a:schemeClr val="accent5">
                    <a:lumMod val="60000"/>
                    <a:lumOff val="40000"/>
                  </a:schemeClr>
                </a:solidFill>
              </a:endParaRPr>
            </a:p>
          </p:txBody>
        </p:sp>
      </p:grpSp>
      <p:grpSp>
        <p:nvGrpSpPr>
          <p:cNvPr id="207" name="Group 206"/>
          <p:cNvGrpSpPr/>
          <p:nvPr/>
        </p:nvGrpSpPr>
        <p:grpSpPr>
          <a:xfrm>
            <a:off x="2568690" y="2740182"/>
            <a:ext cx="811147" cy="1103648"/>
            <a:chOff x="8197714" y="285906"/>
            <a:chExt cx="811147" cy="1103648"/>
          </a:xfrm>
        </p:grpSpPr>
        <p:grpSp>
          <p:nvGrpSpPr>
            <p:cNvPr id="208" name="Group 207"/>
            <p:cNvGrpSpPr/>
            <p:nvPr/>
          </p:nvGrpSpPr>
          <p:grpSpPr>
            <a:xfrm>
              <a:off x="8313465" y="331337"/>
              <a:ext cx="578611" cy="684037"/>
              <a:chOff x="8313465" y="331337"/>
              <a:chExt cx="578611" cy="684037"/>
            </a:xfrm>
          </p:grpSpPr>
          <p:sp>
            <p:nvSpPr>
              <p:cNvPr id="211" name="Freeform 6"/>
              <p:cNvSpPr>
                <a:spLocks/>
              </p:cNvSpPr>
              <p:nvPr/>
            </p:nvSpPr>
            <p:spPr bwMode="auto">
              <a:xfrm>
                <a:off x="8339182" y="331337"/>
                <a:ext cx="527176" cy="31831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2" name="Freeform 7"/>
              <p:cNvSpPr>
                <a:spLocks/>
              </p:cNvSpPr>
              <p:nvPr/>
            </p:nvSpPr>
            <p:spPr bwMode="auto">
              <a:xfrm>
                <a:off x="8628487" y="541288"/>
                <a:ext cx="263589" cy="474086"/>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3" name="Freeform 8"/>
              <p:cNvSpPr>
                <a:spLocks/>
              </p:cNvSpPr>
              <p:nvPr/>
            </p:nvSpPr>
            <p:spPr bwMode="auto">
              <a:xfrm>
                <a:off x="8313465" y="541288"/>
                <a:ext cx="263589" cy="474086"/>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accent3">
                  <a:lumMod val="50000"/>
                </a:schemeClr>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09" name="Rounded Rectangle 208"/>
            <p:cNvSpPr/>
            <p:nvPr/>
          </p:nvSpPr>
          <p:spPr bwMode="auto">
            <a:xfrm>
              <a:off x="8205211" y="285906"/>
              <a:ext cx="790837" cy="1014045"/>
            </a:xfrm>
            <a:prstGeom prst="roundRect">
              <a:avLst/>
            </a:prstGeom>
            <a:noFill/>
            <a:ln w="28575">
              <a:solidFill>
                <a:schemeClr val="accent3">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0" name="TextBox 209"/>
            <p:cNvSpPr txBox="1"/>
            <p:nvPr/>
          </p:nvSpPr>
          <p:spPr>
            <a:xfrm>
              <a:off x="8197714"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solidFill>
                    <a:schemeClr val="accent3">
                      <a:lumMod val="50000"/>
                    </a:schemeClr>
                  </a:solidFill>
                </a:rPr>
                <a:t>API2</a:t>
              </a:r>
              <a:endParaRPr lang="en-US" sz="1600" dirty="0">
                <a:solidFill>
                  <a:schemeClr val="accent3">
                    <a:lumMod val="50000"/>
                  </a:schemeClr>
                </a:solidFill>
              </a:endParaRPr>
            </a:p>
          </p:txBody>
        </p:sp>
      </p:grpSp>
      <p:grpSp>
        <p:nvGrpSpPr>
          <p:cNvPr id="214" name="Group 213"/>
          <p:cNvGrpSpPr/>
          <p:nvPr/>
        </p:nvGrpSpPr>
        <p:grpSpPr>
          <a:xfrm>
            <a:off x="1585920" y="1610256"/>
            <a:ext cx="811147" cy="1103648"/>
            <a:chOff x="1997730" y="285906"/>
            <a:chExt cx="811147" cy="1103648"/>
          </a:xfrm>
        </p:grpSpPr>
        <p:grpSp>
          <p:nvGrpSpPr>
            <p:cNvPr id="215" name="Group 214"/>
            <p:cNvGrpSpPr/>
            <p:nvPr/>
          </p:nvGrpSpPr>
          <p:grpSpPr>
            <a:xfrm>
              <a:off x="2113481" y="331337"/>
              <a:ext cx="578611" cy="684037"/>
              <a:chOff x="9515069" y="2769325"/>
              <a:chExt cx="1130389" cy="1353921"/>
            </a:xfrm>
          </p:grpSpPr>
          <p:sp>
            <p:nvSpPr>
              <p:cNvPr id="218" name="Freeform 6"/>
              <p:cNvSpPr>
                <a:spLocks/>
              </p:cNvSpPr>
              <p:nvPr/>
            </p:nvSpPr>
            <p:spPr bwMode="auto">
              <a:xfrm>
                <a:off x="9565310" y="2769325"/>
                <a:ext cx="1029905" cy="630047"/>
              </a:xfrm>
              <a:custGeom>
                <a:avLst/>
                <a:gdLst>
                  <a:gd name="T0" fmla="*/ 82 w 82"/>
                  <a:gd name="T1" fmla="*/ 23 h 47"/>
                  <a:gd name="T2" fmla="*/ 41 w 82"/>
                  <a:gd name="T3" fmla="*/ 0 h 47"/>
                  <a:gd name="T4" fmla="*/ 0 w 82"/>
                  <a:gd name="T5" fmla="*/ 23 h 47"/>
                  <a:gd name="T6" fmla="*/ 0 w 82"/>
                  <a:gd name="T7" fmla="*/ 24 h 47"/>
                  <a:gd name="T8" fmla="*/ 41 w 82"/>
                  <a:gd name="T9" fmla="*/ 47 h 47"/>
                  <a:gd name="T10" fmla="*/ 82 w 82"/>
                  <a:gd name="T11" fmla="*/ 24 h 47"/>
                  <a:gd name="T12" fmla="*/ 82 w 8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82" h="47">
                    <a:moveTo>
                      <a:pt x="82" y="23"/>
                    </a:moveTo>
                    <a:lnTo>
                      <a:pt x="41" y="0"/>
                    </a:lnTo>
                    <a:lnTo>
                      <a:pt x="0" y="23"/>
                    </a:lnTo>
                    <a:lnTo>
                      <a:pt x="0" y="24"/>
                    </a:lnTo>
                    <a:lnTo>
                      <a:pt x="41" y="47"/>
                    </a:lnTo>
                    <a:lnTo>
                      <a:pt x="82" y="24"/>
                    </a:lnTo>
                    <a:lnTo>
                      <a:pt x="82"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19" name="Freeform 7"/>
              <p:cNvSpPr>
                <a:spLocks/>
              </p:cNvSpPr>
              <p:nvPr/>
            </p:nvSpPr>
            <p:spPr bwMode="auto">
              <a:xfrm>
                <a:off x="10130504" y="3184884"/>
                <a:ext cx="514954" cy="938362"/>
              </a:xfrm>
              <a:custGeom>
                <a:avLst/>
                <a:gdLst>
                  <a:gd name="T0" fmla="*/ 0 w 41"/>
                  <a:gd name="T1" fmla="*/ 23 h 70"/>
                  <a:gd name="T2" fmla="*/ 0 w 41"/>
                  <a:gd name="T3" fmla="*/ 70 h 70"/>
                  <a:gd name="T4" fmla="*/ 41 w 41"/>
                  <a:gd name="T5" fmla="*/ 47 h 70"/>
                  <a:gd name="T6" fmla="*/ 41 w 41"/>
                  <a:gd name="T7" fmla="*/ 0 h 70"/>
                  <a:gd name="T8" fmla="*/ 0 w 41"/>
                  <a:gd name="T9" fmla="*/ 23 h 70"/>
                </a:gdLst>
                <a:ahLst/>
                <a:cxnLst>
                  <a:cxn ang="0">
                    <a:pos x="T0" y="T1"/>
                  </a:cxn>
                  <a:cxn ang="0">
                    <a:pos x="T2" y="T3"/>
                  </a:cxn>
                  <a:cxn ang="0">
                    <a:pos x="T4" y="T5"/>
                  </a:cxn>
                  <a:cxn ang="0">
                    <a:pos x="T6" y="T7"/>
                  </a:cxn>
                  <a:cxn ang="0">
                    <a:pos x="T8" y="T9"/>
                  </a:cxn>
                </a:cxnLst>
                <a:rect l="0" t="0" r="r" b="b"/>
                <a:pathLst>
                  <a:path w="41" h="70">
                    <a:moveTo>
                      <a:pt x="0" y="23"/>
                    </a:moveTo>
                    <a:lnTo>
                      <a:pt x="0" y="70"/>
                    </a:lnTo>
                    <a:lnTo>
                      <a:pt x="41" y="47"/>
                    </a:lnTo>
                    <a:lnTo>
                      <a:pt x="41" y="0"/>
                    </a:lnTo>
                    <a:lnTo>
                      <a:pt x="0"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sp>
            <p:nvSpPr>
              <p:cNvPr id="220" name="Freeform 8"/>
              <p:cNvSpPr>
                <a:spLocks/>
              </p:cNvSpPr>
              <p:nvPr/>
            </p:nvSpPr>
            <p:spPr bwMode="auto">
              <a:xfrm>
                <a:off x="9515069" y="3184884"/>
                <a:ext cx="514954" cy="938362"/>
              </a:xfrm>
              <a:custGeom>
                <a:avLst/>
                <a:gdLst>
                  <a:gd name="T0" fmla="*/ 41 w 41"/>
                  <a:gd name="T1" fmla="*/ 23 h 70"/>
                  <a:gd name="T2" fmla="*/ 0 w 41"/>
                  <a:gd name="T3" fmla="*/ 0 h 70"/>
                  <a:gd name="T4" fmla="*/ 0 w 41"/>
                  <a:gd name="T5" fmla="*/ 47 h 70"/>
                  <a:gd name="T6" fmla="*/ 41 w 41"/>
                  <a:gd name="T7" fmla="*/ 70 h 70"/>
                  <a:gd name="T8" fmla="*/ 41 w 41"/>
                  <a:gd name="T9" fmla="*/ 23 h 70"/>
                </a:gdLst>
                <a:ahLst/>
                <a:cxnLst>
                  <a:cxn ang="0">
                    <a:pos x="T0" y="T1"/>
                  </a:cxn>
                  <a:cxn ang="0">
                    <a:pos x="T2" y="T3"/>
                  </a:cxn>
                  <a:cxn ang="0">
                    <a:pos x="T4" y="T5"/>
                  </a:cxn>
                  <a:cxn ang="0">
                    <a:pos x="T6" y="T7"/>
                  </a:cxn>
                  <a:cxn ang="0">
                    <a:pos x="T8" y="T9"/>
                  </a:cxn>
                </a:cxnLst>
                <a:rect l="0" t="0" r="r" b="b"/>
                <a:pathLst>
                  <a:path w="41" h="70">
                    <a:moveTo>
                      <a:pt x="41" y="23"/>
                    </a:moveTo>
                    <a:lnTo>
                      <a:pt x="0" y="0"/>
                    </a:lnTo>
                    <a:lnTo>
                      <a:pt x="0" y="47"/>
                    </a:lnTo>
                    <a:lnTo>
                      <a:pt x="41" y="70"/>
                    </a:lnTo>
                    <a:lnTo>
                      <a:pt x="41" y="23"/>
                    </a:lnTo>
                    <a:close/>
                  </a:path>
                </a:pathLst>
              </a:custGeom>
              <a:solidFill>
                <a:schemeClr val="tx1"/>
              </a:solidFill>
              <a:ln>
                <a:noFill/>
              </a:ln>
              <a:extLst/>
            </p:spPr>
            <p:txBody>
              <a:bodyPr vert="horz" wrap="square" lIns="91427" tIns="45713" rIns="91427" bIns="45713" numCol="1" anchor="t" anchorCtr="0" compatLnSpc="1">
                <a:prstTxWarp prst="textNoShape">
                  <a:avLst/>
                </a:prstTxWarp>
              </a:bodyPr>
              <a:lstStyle/>
              <a:p>
                <a:pPr algn="ctr"/>
                <a:endParaRPr lang="en-US">
                  <a:solidFill>
                    <a:srgbClr val="505050"/>
                  </a:solidFill>
                </a:endParaRPr>
              </a:p>
            </p:txBody>
          </p:sp>
        </p:grpSp>
        <p:sp>
          <p:nvSpPr>
            <p:cNvPr id="216" name="Rounded Rectangle 215"/>
            <p:cNvSpPr/>
            <p:nvPr/>
          </p:nvSpPr>
          <p:spPr bwMode="auto">
            <a:xfrm>
              <a:off x="2005227" y="285906"/>
              <a:ext cx="790837" cy="1014045"/>
            </a:xfrm>
            <a:prstGeom prst="roundRect">
              <a:avLst/>
            </a:prstGeom>
            <a:noFill/>
            <a:ln w="285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7" name="TextBox 216"/>
            <p:cNvSpPr txBox="1"/>
            <p:nvPr/>
          </p:nvSpPr>
          <p:spPr>
            <a:xfrm>
              <a:off x="1997730" y="900232"/>
              <a:ext cx="811147" cy="489322"/>
            </a:xfrm>
            <a:prstGeom prst="rect">
              <a:avLst/>
            </a:prstGeom>
            <a:noFill/>
          </p:spPr>
          <p:txBody>
            <a:bodyPr wrap="square" lIns="182854" tIns="146283" rIns="182854" bIns="146283" rtlCol="0">
              <a:spAutoFit/>
            </a:bodyPr>
            <a:lstStyle/>
            <a:p>
              <a:pPr algn="ctr">
                <a:lnSpc>
                  <a:spcPct val="90000"/>
                </a:lnSpc>
                <a:spcAft>
                  <a:spcPts val="600"/>
                </a:spcAft>
              </a:pPr>
              <a:r>
                <a:rPr lang="en-US" sz="1400" dirty="0"/>
                <a:t>Web</a:t>
              </a:r>
              <a:endParaRPr lang="en-US" sz="1600" dirty="0"/>
            </a:p>
          </p:txBody>
        </p:sp>
      </p:grpSp>
    </p:spTree>
    <p:extLst>
      <p:ext uri="{BB962C8B-B14F-4D97-AF65-F5344CB8AC3E}">
        <p14:creationId xmlns:p14="http://schemas.microsoft.com/office/powerpoint/2010/main" val="3985632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9437" y="677862"/>
            <a:ext cx="11201400" cy="6172200"/>
          </a:xfrm>
        </p:spPr>
        <p:txBody>
          <a:bodyPr/>
          <a:lstStyle/>
          <a:p>
            <a:r>
              <a:rPr lang="en-US" sz="4400" dirty="0"/>
              <a:t>What is a container anyway?</a:t>
            </a:r>
            <a:br>
              <a:rPr lang="en-US" sz="4400" dirty="0"/>
            </a:br>
            <a:r>
              <a:rPr lang="en-US" sz="4400" dirty="0"/>
              <a:t/>
            </a:r>
            <a:br>
              <a:rPr lang="en-US" sz="4400" dirty="0"/>
            </a:br>
            <a:r>
              <a:rPr lang="en-US" sz="4400" dirty="0"/>
              <a:t>Is it a lightweight Virtual Machine?</a:t>
            </a:r>
            <a:br>
              <a:rPr lang="en-US" sz="4400" dirty="0"/>
            </a:br>
            <a:r>
              <a:rPr lang="en-US" sz="4400" dirty="0"/>
              <a:t/>
            </a:r>
            <a:br>
              <a:rPr lang="en-US" sz="4400" dirty="0"/>
            </a:br>
            <a:r>
              <a:rPr lang="en-US" sz="4400" dirty="0"/>
              <a:t>Shared kernel, very fast start-up, and repeatable execution.</a:t>
            </a:r>
            <a:br>
              <a:rPr lang="en-US" sz="4400" dirty="0"/>
            </a:br>
            <a:r>
              <a:rPr lang="en-US" sz="4400" dirty="0"/>
              <a:t/>
            </a:r>
            <a:br>
              <a:rPr lang="en-US" sz="4400" dirty="0"/>
            </a:br>
            <a:r>
              <a:rPr lang="en-US" sz="4400" dirty="0"/>
              <a:t>Containers run on: Linux, Windows (soon), VM’s, physical servers, Azure, hosted clouds, private clouds, etc.</a:t>
            </a: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0130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Oo8G64zGkKuA9Of3vb1T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ROo8G64zGkKuA9Of3vb1T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_kstudp2nE.MEsGdLgAvM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XRD65o0D0GFddoi9OZFv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CBLA_CGzTEKp_F1tmkHwwQ"/>
</p:tagLst>
</file>

<file path=ppt/theme/theme1.xml><?xml version="1.0" encoding="utf-8"?>
<a:theme xmlns:a="http://schemas.openxmlformats.org/drawingml/2006/main" name="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R21_BO_CT_Template.potx [Read-Only]" id="{75943521-E3C3-4031-9F22-7C26411915FC}" vid="{7540FE32-89F5-4624-B769-BFB809EDCFE3}"/>
    </a:ext>
  </a:extLst>
</a:theme>
</file>

<file path=ppt/theme/theme2.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Ignite_2015_Breakout_Template.potx" id="{1A2CE55D-C0EF-4064-A39F-620642E032AA}" vid="{A3A9C9DA-6617-4D3E-A382-CDB23C8F3BF1}"/>
    </a:ext>
  </a:extLst>
</a:theme>
</file>

<file path=ppt/theme/theme3.xml><?xml version="1.0" encoding="utf-8"?>
<a:theme xmlns:a="http://schemas.openxmlformats.org/drawingml/2006/main" name="1_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TR21_BO_CT_Template.potx" id="{13311259-2093-4DD2-852C-EE82CB910D7E}" vid="{6F2A06BA-D7B4-4E51-A471-04BAE87E1364}"/>
    </a:ext>
  </a:extLst>
</a:theme>
</file>

<file path=ppt/theme/theme4.xml><?xml version="1.0" encoding="utf-8"?>
<a:theme xmlns:a="http://schemas.openxmlformats.org/drawingml/2006/main" name="5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xmlns="" name="Microsoft_Ignite_2015_Breakout_Template.potx" id="{1A2CE55D-C0EF-4064-A39F-620642E032AA}" vid="{A3A9C9DA-6617-4D3E-A382-CDB23C8F3BF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46EBBE4F454C2C47A5E89CD935B1FC7800E83BCD34BAE21044A0567CF64FDFDE54" ma:contentTypeVersion="6" ma:contentTypeDescription="Create a new document." ma:contentTypeScope="" ma:versionID="3f80db5e55b0ac49b0b56f715297ba96">
  <xsd:schema xmlns:xsd="http://www.w3.org/2001/XMLSchema" xmlns:xs="http://www.w3.org/2001/XMLSchema" xmlns:p="http://schemas.microsoft.com/office/2006/metadata/properties" xmlns:ns1="http://schemas.microsoft.com/sharepoint/v3" xmlns:ns2="12a172fe-0250-434a-85cf-03b10810c5e5" xmlns:ns3="230e9df3-be65-4c73-a93b-d1236ebd677e" targetNamespace="http://schemas.microsoft.com/office/2006/metadata/properties" ma:root="true" ma:fieldsID="dac2887ccd426674f37a3d252c73ec8b" ns1:_="" ns2:_="" ns3:_="">
    <xsd:import namespace="http://schemas.microsoft.com/sharepoint/v3"/>
    <xsd:import namespace="12a172fe-0250-434a-85cf-03b10810c5e5"/>
    <xsd:import namespace="230e9df3-be65-4c73-a93b-d1236ebd677e"/>
    <xsd:element name="properties">
      <xsd:complexType>
        <xsd:sequence>
          <xsd:element name="documentManagement">
            <xsd:complexType>
              <xsd:all>
                <xsd:element ref="ns2:k62f7d35b80b40fb8c27985e50b34fcd" minOccurs="0"/>
                <xsd:element ref="ns3:TaxCatchAll" minOccurs="0"/>
                <xsd:element ref="ns3:TaxCatchAllLabel" minOccurs="0"/>
                <xsd:element ref="ns2:pfbfa50075a04958bd8757dc155d3e08" minOccurs="0"/>
                <xsd:element ref="ns2:h9a868b2ee15488883f623ae5237ecae"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72fbe6ee5ae4131af0832c08ec51202" minOccurs="0"/>
                <xsd:element ref="ns2:eb9cf3a3af7b473faa5c9c98148a90a4" minOccurs="0"/>
                <xsd:element ref="ns2:Session_x0020_Code" minOccurs="0"/>
                <xsd:element ref="ns2:MS_x0020_Content_x0020_Owner" minOccurs="0"/>
                <xsd:element ref="ns2:le8386062bd54e24a95c83b32ccbdb34" minOccurs="0"/>
                <xsd:element ref="ns2:j4d4d959795b4220a289a041ed046605" minOccurs="0"/>
                <xsd:element ref="ns3:TaxKeywordTaxHTField" minOccurs="0"/>
                <xsd:element ref="ns1:AverageRating" minOccurs="0"/>
                <xsd:element ref="ns1:RatingCount" minOccurs="0"/>
                <xsd:element ref="ns1:LikesCount" minOccurs="0"/>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3" nillable="true" ma:displayName="Rating (0-5)" ma:decimals="2" ma:description="Average value of all the ratings that have been submitted" ma:internalName="AverageRating" ma:readOnly="true">
      <xsd:simpleType>
        <xsd:restriction base="dms:Number"/>
      </xsd:simpleType>
    </xsd:element>
    <xsd:element name="RatingCount" ma:index="34" nillable="true" ma:displayName="Number of Ratings" ma:decimals="0" ma:description="Number of ratings submitted" ma:internalName="RatingCount" ma:readOnly="true">
      <xsd:simpleType>
        <xsd:restriction base="dms:Number"/>
      </xsd:simpleType>
    </xsd:element>
    <xsd:element name="LikesCount" ma:index="35"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a172fe-0250-434a-85cf-03b10810c5e5" elementFormDefault="qualified">
    <xsd:import namespace="http://schemas.microsoft.com/office/2006/documentManagement/types"/>
    <xsd:import namespace="http://schemas.microsoft.com/office/infopath/2007/PartnerControls"/>
    <xsd:element name="k62f7d35b80b40fb8c27985e50b34fcd" ma:index="8" nillable="true" ma:taxonomy="true" ma:internalName="k62f7d35b80b40fb8c27985e50b34fcd" ma:taxonomyFieldName="Event_x0020_Name" ma:displayName="Event Name" ma:default="" ma:fieldId="{462f7d35-b80b-40fb-8c27-985e50b34fcd}"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pfbfa50075a04958bd8757dc155d3e08" ma:index="12" nillable="true" ma:taxonomy="true" ma:internalName="pfbfa50075a04958bd8757dc155d3e08" ma:taxonomyFieldName="Event_x0020_Location" ma:displayName="Event Location" ma:default="" ma:fieldId="{9fbfa500-75a0-4958-bd87-57dc155d3e08}"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h9a868b2ee15488883f623ae5237ecae" ma:index="14" nillable="true" ma:taxonomy="true" ma:internalName="h9a868b2ee15488883f623ae5237ecae" ma:taxonomyFieldName="Event_x0020_Venue" ma:displayName="Event Venue" ma:default="" ma:fieldId="{19a868b2-ee15-4888-83f6-23ae5237ecae}"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72fbe6ee5ae4131af0832c08ec51202" ma:index="21" nillable="true" ma:taxonomy="true" ma:internalName="o72fbe6ee5ae4131af0832c08ec51202" ma:taxonomyFieldName="Product" ma:displayName="Product" ma:default="" ma:fieldId="{872fbe6e-e5ae-4131-af08-32c08ec51202}"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eb9cf3a3af7b473faa5c9c98148a90a4" ma:index="23" nillable="true" ma:taxonomy="true" ma:internalName="eb9cf3a3af7b473faa5c9c98148a90a4" ma:taxonomyFieldName="Campaign" ma:displayName="Campaign" ma:default="" ma:fieldId="{eb9cf3a3-af7b-473f-aa5c-9c98148a90a4}"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e8386062bd54e24a95c83b32ccbdb34" ma:index="27" nillable="true" ma:taxonomy="true" ma:internalName="le8386062bd54e24a95c83b32ccbdb34" ma:taxonomyFieldName="Track" ma:displayName="Track" ma:default="" ma:fieldId="{5e838606-2bd5-4e24-a95c-83b32ccbdb34}" ma:sspId="e385fb40-52d4-4fae-9c5b-3e8ff8a5878e" ma:termSetId="043e2b11-12ce-49cc-a347-2f73f2b7fe4b" ma:anchorId="00000000-0000-0000-0000-000000000000" ma:open="false" ma:isKeyword="false">
      <xsd:complexType>
        <xsd:sequence>
          <xsd:element ref="pc:Terms" minOccurs="0" maxOccurs="1"/>
        </xsd:sequence>
      </xsd:complexType>
    </xsd:element>
    <xsd:element name="j4d4d959795b4220a289a041ed046605" ma:index="29" nillable="true" ma:taxonomy="true" ma:internalName="j4d4d959795b4220a289a041ed046605" ma:taxonomyFieldName="Audience1" ma:displayName="Audience" ma:default="" ma:fieldId="{34d4d959-795b-4220-a289-a041ed046605}"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38" nillable="true" ma:displayName="Sharing Hint Hash" ma:internalName="SharingHintHash" ma:readOnly="true">
      <xsd:simpleType>
        <xsd:restriction base="dms:Text"/>
      </xsd:simpleType>
    </xsd:element>
    <xsd:element name="SharedWithDetails" ma:index="3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5b797c71-5459-41dc-9095-63a63c56aa91}" ma:internalName="TaxCatchAll" ma:showField="CatchAllData"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b797c71-5459-41dc-9095-63a63c56aa91}" ma:internalName="TaxCatchAllLabel" ma:readOnly="true" ma:showField="CatchAllDataLabel" ma:web="12a172fe-0250-434a-85cf-03b10810c5e5">
      <xsd:complexType>
        <xsd:complexContent>
          <xsd:extension base="dms:MultiChoiceLookup">
            <xsd:sequence>
              <xsd:element name="Value" type="dms:Lookup" maxOccurs="unbounded" minOccurs="0" nillable="true"/>
            </xsd:sequence>
          </xsd:extension>
        </xsd:complexContent>
      </xsd:complexType>
    </xsd:element>
    <xsd:element name="TaxKeywordTaxHTField" ma:index="31"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68</Value>
      <Value>36</Value>
      <Value>218</Value>
      <Value>5</Value>
    </TaxCatchAll>
    <AverageRating xmlns="http://schemas.microsoft.com/sharepoint/v3" xsi:nil="true"/>
    <LikesCount xmlns="http://schemas.microsoft.com/sharepoint/v3" xsi:nil="true"/>
    <TaxKeywordTaxHTField xmlns="230e9df3-be65-4c73-a93b-d1236ebd677e">
      <Terms xmlns="http://schemas.microsoft.com/office/infopath/2007/PartnerControls">
        <TermInfo xmlns="http://schemas.microsoft.com/office/infopath/2007/PartnerControls">
          <TermName xmlns="http://schemas.microsoft.com/office/infopath/2007/PartnerControls">TechReady 21</TermName>
          <TermId xmlns="http://schemas.microsoft.com/office/infopath/2007/PartnerControls">87716563-a9dc-47f2-881c-c288d4cbc934</TermId>
        </TermInfo>
      </Terms>
    </TaxKeywordTaxHTField>
    <Event_x0020_End_x0020_Date xmlns="12a172fe-0250-434a-85cf-03b10810c5e5">2015-07-31T07:00:00+00:00</Event_x0020_End_x0020_Date>
    <Event_x0020_Start_x0020_Date xmlns="12a172fe-0250-434a-85cf-03b10810c5e5">2015-07-27T07:00:00+00:00</Event_x0020_Start_x0020_Date>
    <MS_x0020_Speaker xmlns="12a172fe-0250-434a-85cf-03b10810c5e5">
      <UserInfo>
        <DisplayName/>
        <AccountId xsi:nil="true"/>
        <AccountType/>
      </UserInfo>
    </MS_x0020_Speaker>
    <External_x0020_Speaker xmlns="12a172fe-0250-434a-85cf-03b10810c5e5">Ben Di Qual</External_x0020_Speaker>
    <Session_x0020_Code xmlns="12a172fe-0250-434a-85cf-03b10810c5e5">CPD200</Session_x0020_Code>
    <Presentation_x0020_Date xmlns="12a172fe-0250-434a-85cf-03b10810c5e5">2015-07-28T00:00:00-07:00</Presentation_x0020_Date>
    <MS_x0020_Content_x0020_Owner xmlns="12a172fe-0250-434a-85cf-03b10810c5e5">
      <UserInfo>
        <DisplayName/>
        <AccountId xsi:nil="true"/>
        <AccountType/>
      </UserInfo>
    </MS_x0020_Content_x0020_Owner>
    <h9a868b2ee15488883f623ae5237ecae xmlns="12a172fe-0250-434a-85cf-03b10810c5e5">
      <Terms xmlns="http://schemas.microsoft.com/office/infopath/2007/PartnerControls">
        <TermInfo xmlns="http://schemas.microsoft.com/office/infopath/2007/PartnerControls">
          <TermName xmlns="http://schemas.microsoft.com/office/infopath/2007/PartnerControls">Washington State Convention and Trade Center</TermName>
          <TermId xmlns="http://schemas.microsoft.com/office/infopath/2007/PartnerControls">2ebf141d-f871-4cc9-bf08-f87f112ab464</TermId>
        </TermInfo>
      </Terms>
    </h9a868b2ee15488883f623ae5237ecae>
    <k62f7d35b80b40fb8c27985e50b34fcd xmlns="12a172fe-0250-434a-85cf-03b10810c5e5">
      <Terms xmlns="http://schemas.microsoft.com/office/infopath/2007/PartnerControls">
        <TermInfo xmlns="http://schemas.microsoft.com/office/infopath/2007/PartnerControls">
          <TermName xmlns="http://schemas.microsoft.com/office/infopath/2007/PartnerControls">TechReady</TermName>
          <TermId xmlns="http://schemas.microsoft.com/office/infopath/2007/PartnerControls">ebdf1b7d-d34f-4ccf-ac45-ca5a756d5c65</TermId>
        </TermInfo>
      </Terms>
    </k62f7d35b80b40fb8c27985e50b34fcd>
    <pfbfa50075a04958bd8757dc155d3e08 xmlns="12a172fe-0250-434a-85cf-03b10810c5e5">
      <Terms xmlns="http://schemas.microsoft.com/office/infopath/2007/PartnerControls">
        <TermInfo xmlns="http://schemas.microsoft.com/office/infopath/2007/PartnerControls">
          <TermName xmlns="http://schemas.microsoft.com/office/infopath/2007/PartnerControls">Seattle</TermName>
          <TermId xmlns="http://schemas.microsoft.com/office/infopath/2007/PartnerControls">54f46ed2-c77e-4a59-b182-a4171fdb0d11</TermId>
        </TermInfo>
      </Terms>
    </pfbfa50075a04958bd8757dc155d3e08>
    <o72fbe6ee5ae4131af0832c08ec51202 xmlns="12a172fe-0250-434a-85cf-03b10810c5e5">
      <Terms xmlns="http://schemas.microsoft.com/office/infopath/2007/PartnerControls"/>
    </o72fbe6ee5ae4131af0832c08ec51202>
    <le8386062bd54e24a95c83b32ccbdb34 xmlns="12a172fe-0250-434a-85cf-03b10810c5e5">
      <Terms xmlns="http://schemas.microsoft.com/office/infopath/2007/PartnerControls"/>
    </le8386062bd54e24a95c83b32ccbdb34>
    <j4d4d959795b4220a289a041ed046605 xmlns="12a172fe-0250-434a-85cf-03b10810c5e5">
      <Terms xmlns="http://schemas.microsoft.com/office/infopath/2007/PartnerControls"/>
    </j4d4d959795b4220a289a041ed046605>
    <eb9cf3a3af7b473faa5c9c98148a90a4 xmlns="12a172fe-0250-434a-85cf-03b10810c5e5">
      <Terms xmlns="http://schemas.microsoft.com/office/infopath/2007/PartnerControls"/>
    </eb9cf3a3af7b473faa5c9c98148a90a4>
    <SharedWithUsers xmlns="12a172fe-0250-434a-85cf-03b10810c5e5">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40DD2B-F38C-4102-BF29-BD50131991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a172fe-0250-434a-85cf-03b10810c5e5"/>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230e9df3-be65-4c73-a93b-d1236ebd677e"/>
    <ds:schemaRef ds:uri="12a172fe-0250-434a-85cf-03b10810c5e5"/>
    <ds:schemaRef ds:uri="http://schemas.microsoft.com/office/2006/metadata/properties"/>
    <ds:schemaRef ds:uri="http://purl.org/dc/dcmityp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TR21_BO_CT_Template</Template>
  <TotalTime>8643</TotalTime>
  <Words>1398</Words>
  <Application>Microsoft Office PowerPoint</Application>
  <PresentationFormat>Custom</PresentationFormat>
  <Paragraphs>232</Paragraphs>
  <Slides>22</Slides>
  <Notes>10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5-30660_TR21_BO_CT_Template</vt:lpstr>
      <vt:lpstr>5-30610_Microsoft_Ignite_Keynote_Template</vt:lpstr>
      <vt:lpstr>1_5-30660_TR21_BO_CT_Template</vt:lpstr>
      <vt:lpstr>5_5-30610_Microsoft_Ignite_Keynote_Template</vt:lpstr>
      <vt:lpstr>think-cell Slide</vt:lpstr>
      <vt:lpstr>PowerPoint Presentation</vt:lpstr>
      <vt:lpstr>The tension between developers and IT</vt:lpstr>
      <vt:lpstr>Old model was to deploy apps on VM’s and use this as scale model     </vt:lpstr>
      <vt:lpstr>Scale up or scale out?    </vt:lpstr>
      <vt:lpstr>Scale out:  increased complexity for management, deployment, DevOps    </vt:lpstr>
      <vt:lpstr>Next: Break application into components    </vt:lpstr>
      <vt:lpstr>What if I only want to scale parts of my app?  Added complexity for DevOps   </vt:lpstr>
      <vt:lpstr>How about even more?   </vt:lpstr>
      <vt:lpstr>What is a container anyway?  Is it a lightweight Virtual Machine?  Shared kernel, very fast start-up, and repeatable execution.  Containers run on: Linux, Windows (soon), VM’s, physical servers, Azure, hosted clouds, private clouds, etc.     </vt:lpstr>
      <vt:lpstr>Why containers &amp; microservices?</vt:lpstr>
      <vt:lpstr>Containers vs. VM’s</vt:lpstr>
      <vt:lpstr>Constructing a container</vt:lpstr>
      <vt:lpstr>Let’s go over some Docker basics</vt:lpstr>
      <vt:lpstr>PowerPoint Presentation</vt:lpstr>
      <vt:lpstr>Windows Containers</vt:lpstr>
      <vt:lpstr>Containers and Azure</vt:lpstr>
      <vt:lpstr>PowerPoint Presentation</vt:lpstr>
      <vt:lpstr>How are customers managing these production environments?</vt:lpstr>
      <vt:lpstr>Container Management in the Enterprise</vt:lpstr>
      <vt:lpstr>Apache Mesos / Marathon</vt:lpstr>
      <vt:lpstr>PowerPoint Presentation</vt:lpstr>
      <vt:lpstr>PowerPoint Presentation</vt:lpstr>
    </vt:vector>
  </TitlesOfParts>
  <Manager>&lt;Speech writer name goes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and Datacenter Platform</dc:title>
  <dc:subject>TechReady 21</dc:subject>
  <dc:creator>David Strebel</dc:creator>
  <cp:keywords>ASR</cp:keywords>
  <dc:description>Template: Mitchell Derrey, Silver Fox Productions
Formatting: 
Event Date: July 27-31, 2015
Event Location: WSCTC, Seattle, WA
Audience Type: Internal</dc:description>
  <cp:lastModifiedBy>IOSlinger</cp:lastModifiedBy>
  <cp:revision>105</cp:revision>
  <dcterms:created xsi:type="dcterms:W3CDTF">2015-06-22T03:49:52Z</dcterms:created>
  <dcterms:modified xsi:type="dcterms:W3CDTF">2016-03-13T23:31:40Z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0x01010046EBBE4F454C2C47A5E89CD935B1FC7800E83BCD34BAE21044A0567CF64FDFDE54</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36;#Washington State Convention and Trade Center|2ebf141d-f871-4cc9-bf08-f87f112ab464</vt:lpwstr>
  </property>
  <property fmtid="{D5CDD505-2E9C-101B-9397-08002B2CF9AE}" pid="7" name="Track">
    <vt:lpwstr/>
  </property>
  <property fmtid="{D5CDD505-2E9C-101B-9397-08002B2CF9AE}" pid="8" name="Event Location">
    <vt:lpwstr>5;#Seattle|54f46ed2-c77e-4a59-b182-a4171fdb0d11</vt:lpwstr>
  </property>
  <property fmtid="{D5CDD505-2E9C-101B-9397-08002B2CF9AE}" pid="9" name="Campaign">
    <vt:lpwstr/>
  </property>
  <property fmtid="{D5CDD505-2E9C-101B-9397-08002B2CF9AE}" pid="10" name="TaxKeyword">
    <vt:lpwstr>218;#TechReady 21|87716563-a9dc-47f2-881c-c288d4cbc934</vt:lpwstr>
  </property>
  <property fmtid="{D5CDD505-2E9C-101B-9397-08002B2CF9AE}" pid="11" name="Audience1">
    <vt:lpwstr/>
  </property>
  <property fmtid="{D5CDD505-2E9C-101B-9397-08002B2CF9AE}" pid="12" name="Event Name">
    <vt:lpwstr>68;#TechReady|ebdf1b7d-d34f-4ccf-ac45-ca5a756d5c65</vt:lpwstr>
  </property>
</Properties>
</file>