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30"/>
  </p:notesMasterIdLst>
  <p:handoutMasterIdLst>
    <p:handoutMasterId r:id="rId31"/>
  </p:handoutMasterIdLst>
  <p:sldIdLst>
    <p:sldId id="564" r:id="rId2"/>
    <p:sldId id="587" r:id="rId3"/>
    <p:sldId id="600" r:id="rId4"/>
    <p:sldId id="592" r:id="rId5"/>
    <p:sldId id="567" r:id="rId6"/>
    <p:sldId id="570" r:id="rId7"/>
    <p:sldId id="571" r:id="rId8"/>
    <p:sldId id="572" r:id="rId9"/>
    <p:sldId id="573" r:id="rId10"/>
    <p:sldId id="589" r:id="rId11"/>
    <p:sldId id="579" r:id="rId12"/>
    <p:sldId id="585" r:id="rId13"/>
    <p:sldId id="586" r:id="rId14"/>
    <p:sldId id="588" r:id="rId15"/>
    <p:sldId id="590" r:id="rId16"/>
    <p:sldId id="591" r:id="rId17"/>
    <p:sldId id="593" r:id="rId18"/>
    <p:sldId id="583" r:id="rId19"/>
    <p:sldId id="569" r:id="rId20"/>
    <p:sldId id="594" r:id="rId21"/>
    <p:sldId id="602" r:id="rId22"/>
    <p:sldId id="595" r:id="rId23"/>
    <p:sldId id="596" r:id="rId24"/>
    <p:sldId id="603" r:id="rId25"/>
    <p:sldId id="597" r:id="rId26"/>
    <p:sldId id="598" r:id="rId27"/>
    <p:sldId id="599" r:id="rId28"/>
    <p:sldId id="601" r:id="rId29"/>
  </p:sldIdLst>
  <p:sldSz cx="9144000" cy="6858000" type="screen4x3"/>
  <p:notesSz cx="9117013" cy="6858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FF00"/>
    <a:srgbClr val="000066"/>
    <a:srgbClr val="FF00FF"/>
    <a:srgbClr val="CC0000"/>
    <a:srgbClr val="000000"/>
    <a:srgbClr val="003300"/>
    <a:srgbClr val="FF99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7717" autoAdjust="0"/>
    <p:restoredTop sz="94667" autoAdjust="0"/>
  </p:normalViewPr>
  <p:slideViewPr>
    <p:cSldViewPr snapToGrid="0">
      <p:cViewPr varScale="1">
        <p:scale>
          <a:sx n="92" d="100"/>
          <a:sy n="92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108" y="-180"/>
      </p:cViewPr>
      <p:guideLst>
        <p:guide orient="horz" pos="2160"/>
        <p:guide pos="287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57550"/>
            <a:ext cx="6684963" cy="308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8832" tIns="43637" rIns="8883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9250" y="547688"/>
            <a:ext cx="3340100" cy="2505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CE9CA389-1A2A-473D-AEF7-3A62A4B0CE66}" type="datetime1">
              <a:rPr lang="en-US"/>
              <a:pPr/>
              <a:t>12/7/2011</a:t>
            </a:fld>
            <a:r>
              <a:rPr lang="en-US"/>
              <a:t>Monday December7th 2008</a:t>
            </a: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Regional and International Officer Meeting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0B90-E51C-46CE-B790-E62F79D1E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197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9863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 altLang="en-US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673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3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11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GStermer@ao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easurer@CMG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072EE-4E6E-4A91-843A-E72847C4F6F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2390775"/>
            <a:ext cx="6407150" cy="1406525"/>
          </a:xfrm>
        </p:spPr>
        <p:txBody>
          <a:bodyPr/>
          <a:lstStyle/>
          <a:p>
            <a:pPr eaLnBrk="1" hangingPunct="1"/>
            <a:r>
              <a:rPr lang="en-US" sz="6000" smtClean="0"/>
              <a:t>Regional and International Officer’s Meeting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23875" y="5930900"/>
            <a:ext cx="32813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December </a:t>
            </a:r>
            <a:r>
              <a:rPr lang="en-US" sz="2400" b="1" dirty="0" smtClean="0">
                <a:solidFill>
                  <a:schemeClr val="tx2"/>
                </a:solidFill>
              </a:rPr>
              <a:t>7, 2011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576388" y="3867150"/>
            <a:ext cx="5353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pPr algn="ctr"/>
            <a:endParaRPr 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5A4EC23A-95C6-4983-A2BE-5F86753684B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 Reporting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Procedure (cont)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you are reimbursing an invited speaker for his / her travel related expenses, have the speaker complete the spreadsheet and E-Mail it to you for your approval    Then forward to the E-Mail to the three individuals listed on the previous foil.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original receipts and a hardcopy of the spreadsheet still need to be mailed to Corporate bookkeeper   The speaker or the regional chair can take care of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Expense Reporting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F041F19C-E806-4544-8DAD-76DA8452E6A9}" type="slidenum">
              <a:rPr lang="en-US" altLang="en-US"/>
              <a:pPr/>
              <a:t>11</a:t>
            </a:fld>
            <a:endParaRPr lang="en-US" altLang="en-US"/>
          </a:p>
        </p:txBody>
      </p:sp>
      <p:graphicFrame>
        <p:nvGraphicFramePr>
          <p:cNvPr id="1026" name="Content Placeholder 17"/>
          <p:cNvGraphicFramePr>
            <a:graphicFrameLocks noChangeAspect="1"/>
          </p:cNvGraphicFramePr>
          <p:nvPr>
            <p:ph idx="1"/>
          </p:nvPr>
        </p:nvGraphicFramePr>
        <p:xfrm>
          <a:off x="149225" y="1752600"/>
          <a:ext cx="8528050" cy="4841875"/>
        </p:xfrm>
        <a:graphic>
          <a:graphicData uri="http://schemas.openxmlformats.org/presentationml/2006/ole">
            <p:oleObj spid="_x0000_s1026" name="Worksheet" r:id="rId4" imgW="14097039" imgH="800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2D5EB221-5C14-44D1-892F-E74842D84D2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 Reporting</a:t>
            </a:r>
          </a:p>
        </p:txBody>
      </p:sp>
      <p:pic>
        <p:nvPicPr>
          <p:cNvPr id="1434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F0D39F14-1231-4CCA-818E-B6AECBEBDA1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 Reporting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39888"/>
            <a:ext cx="8836025" cy="4735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 Reporting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 for Non Travel Related Expenses</a:t>
            </a:r>
          </a:p>
          <a:p>
            <a:pPr lvl="1" eaLnBrk="1" hangingPunct="1"/>
            <a:r>
              <a:rPr lang="en-US" smtClean="0"/>
              <a:t>A CMG Check Request can be used for these types of expenses, such as:</a:t>
            </a:r>
          </a:p>
          <a:p>
            <a:pPr lvl="2" eaLnBrk="1" hangingPunct="1"/>
            <a:r>
              <a:rPr lang="en-US" smtClean="0"/>
              <a:t>Meeting Room Fees</a:t>
            </a:r>
          </a:p>
          <a:p>
            <a:pPr lvl="2" eaLnBrk="1" hangingPunct="1"/>
            <a:r>
              <a:rPr lang="en-US" smtClean="0"/>
              <a:t>Gifts for attendees</a:t>
            </a:r>
          </a:p>
          <a:p>
            <a:pPr lvl="2" eaLnBrk="1" hangingPunct="1"/>
            <a:r>
              <a:rPr lang="en-US" smtClean="0"/>
              <a:t>Equipment rental / purchase</a:t>
            </a:r>
          </a:p>
          <a:p>
            <a:pPr lvl="1" eaLnBrk="1" hangingPunct="1"/>
            <a:r>
              <a:rPr lang="en-US" smtClean="0"/>
              <a:t>The same process flow is used for both types of expense documents and original receipts are still needed.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AD7FAB46-6B86-43A3-AF07-3C09D46086C2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 Reporting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check request by supplying the following items:</a:t>
            </a:r>
          </a:p>
          <a:p>
            <a:pPr lvl="1" eaLnBrk="1" hangingPunct="1"/>
            <a:r>
              <a:rPr lang="en-US" smtClean="0"/>
              <a:t>Name and address of person to be reimbursed</a:t>
            </a:r>
          </a:p>
          <a:p>
            <a:pPr lvl="1" eaLnBrk="1" hangingPunct="1"/>
            <a:r>
              <a:rPr lang="en-US" smtClean="0"/>
              <a:t>Description of expense along with invoice # and date</a:t>
            </a:r>
          </a:p>
          <a:p>
            <a:pPr lvl="1" eaLnBrk="1" hangingPunct="1"/>
            <a:r>
              <a:rPr lang="en-US" smtClean="0"/>
              <a:t>Dollar amount of expense</a:t>
            </a:r>
          </a:p>
          <a:p>
            <a:pPr lvl="1" eaLnBrk="1" hangingPunct="1"/>
            <a:r>
              <a:rPr lang="en-US" smtClean="0"/>
              <a:t>Note – Do not change the accounting information, regional reimbursement is account # 113.832.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090608D0-845B-4BB5-9AFC-5522C5F7D2AF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 Reporting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A75DF512-A99D-408B-ACE0-FBB5C1469681}" type="slidenum">
              <a:rPr lang="en-US" altLang="en-US"/>
              <a:pPr/>
              <a:t>16</a:t>
            </a:fld>
            <a:endParaRPr lang="en-US" altLang="en-US"/>
          </a:p>
        </p:txBody>
      </p:sp>
      <p:graphicFrame>
        <p:nvGraphicFramePr>
          <p:cNvPr id="2050" name="Content Placeholder 8"/>
          <p:cNvGraphicFramePr>
            <a:graphicFrameLocks noChangeAspect="1"/>
          </p:cNvGraphicFramePr>
          <p:nvPr>
            <p:ph idx="1"/>
          </p:nvPr>
        </p:nvGraphicFramePr>
        <p:xfrm>
          <a:off x="3027363" y="1719263"/>
          <a:ext cx="3089275" cy="4411662"/>
        </p:xfrm>
        <a:graphic>
          <a:graphicData uri="http://schemas.openxmlformats.org/presentationml/2006/ole">
            <p:oleObj spid="_x0000_s2050" name="Worksheet" r:id="rId3" imgW="5600700" imgH="800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333"/>
          <a:stretch>
            <a:fillRect/>
          </a:stretch>
        </p:blipFill>
        <p:spPr bwMode="auto">
          <a:xfrm>
            <a:off x="-503365" y="291191"/>
            <a:ext cx="10287000" cy="60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EBB2AFE7-D623-4B58-B420-D8D0C73D9C8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MeasureIT</a:t>
            </a:r>
            <a:endParaRPr lang="en-US" dirty="0" smtClean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90" y="1415143"/>
            <a:ext cx="8235950" cy="5148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83AA310B-AD7C-495C-A248-1444A6141F0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for Next Year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Pick a meeting date and start working toward it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Tools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Speakers/Sponsors Treasure Hunt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smtClean="0"/>
              <a:t>Talk to vendors and presenters while you’re here at the conference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smtClean="0"/>
              <a:t>Get business cards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smtClean="0"/>
              <a:t>Identify other regions you can work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Contact CMG attendees who are in your area but not currently members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smtClean="0"/>
              <a:t>CMG 2010 attendee list will be sent to you early January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smtClean="0"/>
              <a:t>MeasureIT list will be sent February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Calendar entries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MeasureIT is our friend! </a:t>
            </a:r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44D2547F-C0CA-4B7C-A192-4AC5D493CE5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Introduce new Vice President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Dave Thorn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Administration Items / Paperwork / Expense Reporting / Website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Meeting Metrics / </a:t>
            </a:r>
            <a:r>
              <a:rPr lang="en-US" dirty="0" err="1" smtClean="0"/>
              <a:t>MeasureIT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Discussion Items / Regional Updates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Planning for Next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LinkedIn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EventBrite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267"/>
          <a:stretch>
            <a:fillRect/>
          </a:stretch>
        </p:blipFill>
        <p:spPr bwMode="auto">
          <a:xfrm>
            <a:off x="-591013" y="200722"/>
            <a:ext cx="10287000" cy="615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400"/>
          <a:stretch>
            <a:fillRect/>
          </a:stretch>
        </p:blipFill>
        <p:spPr bwMode="auto">
          <a:xfrm>
            <a:off x="-685769" y="269591"/>
            <a:ext cx="10424160" cy="609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200"/>
          <a:stretch>
            <a:fillRect/>
          </a:stretch>
        </p:blipFill>
        <p:spPr bwMode="auto">
          <a:xfrm>
            <a:off x="-485049" y="258441"/>
            <a:ext cx="10287000" cy="62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19945" y="223024"/>
            <a:ext cx="10287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268"/>
            <a:ext cx="10287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Use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Kansas City</a:t>
            </a:r>
          </a:p>
          <a:p>
            <a:pPr lvl="1"/>
            <a:r>
              <a:rPr lang="en-US" dirty="0" err="1" smtClean="0"/>
              <a:t>LindedIn</a:t>
            </a:r>
            <a:endParaRPr lang="en-US" dirty="0" smtClean="0"/>
          </a:p>
          <a:p>
            <a:pPr lvl="1"/>
            <a:r>
              <a:rPr lang="en-US" dirty="0" err="1" smtClean="0"/>
              <a:t>Eventbrite</a:t>
            </a:r>
            <a:endParaRPr lang="en-US" dirty="0" smtClean="0"/>
          </a:p>
          <a:p>
            <a:r>
              <a:rPr lang="en-US" dirty="0" smtClean="0"/>
              <a:t>Ohio Valley</a:t>
            </a:r>
          </a:p>
          <a:p>
            <a:pPr lvl="1"/>
            <a:r>
              <a:rPr lang="en-US" dirty="0" smtClean="0"/>
              <a:t>Private Virtual Meeting using Go to Meeting</a:t>
            </a:r>
          </a:p>
          <a:p>
            <a:r>
              <a:rPr lang="en-US" dirty="0" smtClean="0"/>
              <a:t>Netherlands</a:t>
            </a:r>
          </a:p>
          <a:p>
            <a:pPr lvl="1"/>
            <a:r>
              <a:rPr lang="en-US" dirty="0" smtClean="0"/>
              <a:t>New startup region using Social Media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44D2547F-C0CA-4B7C-A192-4AC5D493CE5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Free Social Media Tools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Regional use of Social Media and Virtual Meeting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Kansas City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Linkedin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Eventbrite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Ohio Valley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Private Virtual Meeting using Go to Meeting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CMG Netherlands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New startup region based on Social Media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International Regions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Australia*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Austria &amp; Eastern Europe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Brazil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Canada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China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Central Europe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Italy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Netherlands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South Africa*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UK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183438" y="6318250"/>
            <a:ext cx="24495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  </a:t>
            </a:r>
            <a:r>
              <a:rPr lang="en-US" sz="1200"/>
              <a:t>Region not 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noFill/>
        </p:spPr>
        <p:txBody>
          <a:bodyPr/>
          <a:lstStyle/>
          <a:p>
            <a:pPr algn="l"/>
            <a:r>
              <a:rPr lang="en-US" altLang="en-US" sz="1200"/>
              <a:t>* Region not active</a:t>
            </a:r>
            <a:r>
              <a:rPr lang="en-US" altLang="en-US" sz="1200" b="1"/>
              <a:t>           </a:t>
            </a:r>
            <a:endParaRPr lang="en-US" altLang="en-US"/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 anchor="ctr"/>
          <a:lstStyle/>
          <a:p>
            <a:pPr eaLnBrk="1" hangingPunct="1"/>
            <a:r>
              <a:rPr lang="en-US" smtClean="0"/>
              <a:t>US Regions</a:t>
            </a:r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3375"/>
            <a:ext cx="4033838" cy="4530725"/>
          </a:xfrm>
          <a:noFill/>
        </p:spPr>
        <p:txBody>
          <a:bodyPr/>
          <a:lstStyle/>
          <a:p>
            <a:pPr eaLnBrk="1" hangingPunct="1"/>
            <a:r>
              <a:rPr lang="en-US" sz="2600" smtClean="0"/>
              <a:t>ARM Group</a:t>
            </a:r>
          </a:p>
          <a:p>
            <a:pPr eaLnBrk="1" hangingPunct="1"/>
            <a:r>
              <a:rPr lang="en-US" sz="2600" smtClean="0"/>
              <a:t>Greater Boston</a:t>
            </a:r>
          </a:p>
          <a:p>
            <a:pPr eaLnBrk="1" hangingPunct="1"/>
            <a:r>
              <a:rPr lang="en-US" sz="2600" smtClean="0"/>
              <a:t>Connecticut</a:t>
            </a:r>
          </a:p>
          <a:p>
            <a:pPr eaLnBrk="1" hangingPunct="1"/>
            <a:r>
              <a:rPr lang="en-US" sz="2600" smtClean="0"/>
              <a:t>Florida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Gulf Coast</a:t>
            </a:r>
          </a:p>
          <a:p>
            <a:pPr eaLnBrk="1" hangingPunct="1"/>
            <a:r>
              <a:rPr lang="en-US" sz="2600" smtClean="0"/>
              <a:t>Greater Atlanta</a:t>
            </a:r>
          </a:p>
          <a:p>
            <a:pPr eaLnBrk="1" hangingPunct="1"/>
            <a:r>
              <a:rPr lang="en-US" sz="2600" smtClean="0"/>
              <a:t>Kansas City</a:t>
            </a:r>
          </a:p>
          <a:p>
            <a:pPr eaLnBrk="1" hangingPunct="1"/>
            <a:r>
              <a:rPr lang="en-US" sz="2600" smtClean="0"/>
              <a:t>Midwest</a:t>
            </a:r>
          </a:p>
          <a:p>
            <a:pPr eaLnBrk="1" hangingPunct="1"/>
            <a:r>
              <a:rPr lang="en-US" sz="2600" smtClean="0"/>
              <a:t>Minneapolis-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St Paul</a:t>
            </a:r>
          </a:p>
          <a:p>
            <a:pPr eaLnBrk="1" hangingPunct="1"/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8197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2795588" y="1635125"/>
            <a:ext cx="4033837" cy="4411663"/>
          </a:xfrm>
          <a:noFill/>
        </p:spPr>
        <p:txBody>
          <a:bodyPr/>
          <a:lstStyle/>
          <a:p>
            <a:pPr eaLnBrk="1" hangingPunct="1"/>
            <a:r>
              <a:rPr lang="en-US" sz="2600" smtClean="0"/>
              <a:t>National Capital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Area*</a:t>
            </a:r>
          </a:p>
          <a:p>
            <a:pPr eaLnBrk="1" hangingPunct="1"/>
            <a:r>
              <a:rPr lang="en-US" sz="2600" smtClean="0"/>
              <a:t>Greater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New York</a:t>
            </a:r>
          </a:p>
          <a:p>
            <a:pPr eaLnBrk="1" hangingPunct="1"/>
            <a:r>
              <a:rPr lang="en-US" sz="2600" smtClean="0"/>
              <a:t>Northern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California</a:t>
            </a:r>
          </a:p>
          <a:p>
            <a:pPr eaLnBrk="1" hangingPunct="1"/>
            <a:r>
              <a:rPr lang="en-US" sz="2600" smtClean="0"/>
              <a:t>Northwest*</a:t>
            </a:r>
          </a:p>
          <a:p>
            <a:pPr eaLnBrk="1" hangingPunct="1"/>
            <a:r>
              <a:rPr lang="en-US" sz="2600" smtClean="0"/>
              <a:t>Ohio Valley</a:t>
            </a:r>
          </a:p>
          <a:p>
            <a:pPr eaLnBrk="1" hangingPunct="1"/>
            <a:r>
              <a:rPr lang="en-US" sz="2600" smtClean="0"/>
              <a:t>Philadelphia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5772150" y="1601788"/>
            <a:ext cx="403383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Phoenix*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Portland Area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Rocky Mountain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St Louis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Salt Lake City*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Southern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Southern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/>
              <a:t>	California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Southwest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26603F2D-D903-44BE-BF07-EF7BE868AFD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219" name="AutoShape 10"/>
          <p:cNvSpPr>
            <a:spLocks noChangeAspect="1" noChangeArrowheads="1" noTextEdit="1"/>
          </p:cNvSpPr>
          <p:nvPr/>
        </p:nvSpPr>
        <p:spPr bwMode="auto">
          <a:xfrm>
            <a:off x="7310438" y="-2794000"/>
            <a:ext cx="3160712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261938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Administration / Paperwork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Annual  Report goes to state of Illinois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Deadline corresponds with creation of region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Financial forms go to the IRS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April 15 – deadline to CMG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August 15 – deadline to IRS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Regional expenses must be filed by March 31 and preferably sooner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 eaLnBrk="1" hangingPunct="1">
              <a:lnSpc>
                <a:spcPct val="80000"/>
              </a:lnSpc>
            </a:pPr>
            <a:endParaRPr lang="en-US" sz="260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013A52B4-2DA9-4591-9694-D65B96A760E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 Reporting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Policy</a:t>
            </a:r>
          </a:p>
          <a:p>
            <a:pPr lvl="1" eaLnBrk="1" hangingPunct="1"/>
            <a:r>
              <a:rPr lang="en-US" dirty="0" smtClean="0"/>
              <a:t>The regions collectively receive $14K to cover meeting expenses.   Vice President authorizes funds to be disbursed.</a:t>
            </a:r>
          </a:p>
          <a:p>
            <a:pPr lvl="1" eaLnBrk="1" hangingPunct="1"/>
            <a:r>
              <a:rPr lang="en-US" dirty="0" smtClean="0"/>
              <a:t>Fiscal year runs from April 1 to March 31 of the next year.</a:t>
            </a:r>
          </a:p>
          <a:p>
            <a:pPr lvl="1" eaLnBrk="1" hangingPunct="1"/>
            <a:r>
              <a:rPr lang="en-US" dirty="0" smtClean="0"/>
              <a:t>Travel expense must be submitted using the CMG Travel &amp; Expense Spreadsheet.</a:t>
            </a:r>
          </a:p>
          <a:p>
            <a:pPr lvl="1" eaLnBrk="1" hangingPunct="1"/>
            <a:r>
              <a:rPr lang="en-US" dirty="0" smtClean="0"/>
              <a:t>Non Travel expenses can be submitted using a Check request.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7A89D7D5-F6FA-4C48-ADE6-9BC62272FA2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 Reporting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Procedure for Travel Related Expenses</a:t>
            </a:r>
          </a:p>
          <a:p>
            <a:pPr lvl="1" eaLnBrk="1" hangingPunct="1"/>
            <a:r>
              <a:rPr lang="en-US" dirty="0" smtClean="0"/>
              <a:t>Contact Vice President to get approval for expense reimbursement before you obligate your region.</a:t>
            </a:r>
          </a:p>
          <a:p>
            <a:pPr lvl="1" eaLnBrk="1" hangingPunct="1"/>
            <a:r>
              <a:rPr lang="en-US" dirty="0" smtClean="0"/>
              <a:t>Complete EXCEL spreadsheet to document and classify the expenses incurred.</a:t>
            </a:r>
          </a:p>
          <a:p>
            <a:pPr lvl="1" eaLnBrk="1" hangingPunct="1"/>
            <a:r>
              <a:rPr lang="en-US" dirty="0" smtClean="0"/>
              <a:t>Mail (snail mail) signed EXCEL spreadsheet and </a:t>
            </a:r>
            <a:r>
              <a:rPr lang="en-US" u="sng" dirty="0" smtClean="0"/>
              <a:t>original</a:t>
            </a:r>
            <a:r>
              <a:rPr lang="en-US" dirty="0" smtClean="0"/>
              <a:t> receipts to corporate bookkeeper.</a:t>
            </a:r>
          </a:p>
          <a:p>
            <a:pPr lvl="2" eaLnBrk="1" hangingPunct="1"/>
            <a:r>
              <a:rPr lang="en-US" dirty="0" smtClean="0"/>
              <a:t>Name and address of LGS Bookkeeping is included in EXCEL workbook.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7162B716-3E0E-42F0-AE61-E77197813A0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 Reporting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Procedure (cont)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E-Mail the EXCEL workbook to the following people: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CMG VP (CMGVP@CMG.org)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Corporate Bookkeeper (</a:t>
            </a:r>
            <a:r>
              <a:rPr lang="en-US" dirty="0" smtClean="0">
                <a:hlinkClick r:id="rId3"/>
              </a:rPr>
              <a:t>LGStermer@aol.com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CMG Treasurer (</a:t>
            </a:r>
            <a:r>
              <a:rPr lang="en-US" dirty="0" smtClean="0">
                <a:hlinkClick r:id="rId4"/>
              </a:rPr>
              <a:t>Treasurer@CMG.org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Vice President will approve the E-Mail request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corporate bookkeeper will process the transaction once the original paper work is received.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3286</TotalTime>
  <Words>657</Words>
  <Application>Microsoft Office PowerPoint</Application>
  <PresentationFormat>On-screen Show (4:3)</PresentationFormat>
  <Paragraphs>154</Paragraphs>
  <Slides>28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Network</vt:lpstr>
      <vt:lpstr>Worksheet</vt:lpstr>
      <vt:lpstr>Regional and International Officer’s Meeting</vt:lpstr>
      <vt:lpstr>Agenda</vt:lpstr>
      <vt:lpstr>Agenda</vt:lpstr>
      <vt:lpstr>International Regions</vt:lpstr>
      <vt:lpstr>US Regions</vt:lpstr>
      <vt:lpstr>Administration / Paperwork</vt:lpstr>
      <vt:lpstr>Expense Reporting</vt:lpstr>
      <vt:lpstr>Expense Reporting</vt:lpstr>
      <vt:lpstr>Expense Reporting</vt:lpstr>
      <vt:lpstr>Expense Reporting</vt:lpstr>
      <vt:lpstr>Expense Reporting</vt:lpstr>
      <vt:lpstr>Expense Reporting</vt:lpstr>
      <vt:lpstr>Expense Reporting</vt:lpstr>
      <vt:lpstr>Expense Reporting</vt:lpstr>
      <vt:lpstr>Expense Reporting</vt:lpstr>
      <vt:lpstr>Expense Reporting</vt:lpstr>
      <vt:lpstr>Slide 17</vt:lpstr>
      <vt:lpstr>MeasureIT</vt:lpstr>
      <vt:lpstr>Planning for Next Year </vt:lpstr>
      <vt:lpstr>Social Media Tools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Regional Use of Social Media</vt:lpstr>
    </vt:vector>
  </TitlesOfParts>
  <Company>CMG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CMG Regional Officers Meeting</dc:title>
  <dc:creator>Frank</dc:creator>
  <cp:lastModifiedBy>IBM_USER</cp:lastModifiedBy>
  <cp:revision>297</cp:revision>
  <cp:lastPrinted>2002-12-09T17:47:53Z</cp:lastPrinted>
  <dcterms:created xsi:type="dcterms:W3CDTF">2000-11-21T17:15:00Z</dcterms:created>
  <dcterms:modified xsi:type="dcterms:W3CDTF">2011-12-08T00:19:29Z</dcterms:modified>
</cp:coreProperties>
</file>